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3" r:id="rId2"/>
  </p:sldMasterIdLst>
  <p:notesMasterIdLst>
    <p:notesMasterId r:id="rId43"/>
  </p:notesMasterIdLst>
  <p:sldIdLst>
    <p:sldId id="256" r:id="rId3"/>
    <p:sldId id="772" r:id="rId4"/>
    <p:sldId id="861" r:id="rId5"/>
    <p:sldId id="862" r:id="rId6"/>
    <p:sldId id="863" r:id="rId7"/>
    <p:sldId id="864" r:id="rId8"/>
    <p:sldId id="865" r:id="rId9"/>
    <p:sldId id="866" r:id="rId10"/>
    <p:sldId id="867" r:id="rId11"/>
    <p:sldId id="844" r:id="rId12"/>
    <p:sldId id="847" r:id="rId13"/>
    <p:sldId id="860" r:id="rId14"/>
    <p:sldId id="823" r:id="rId15"/>
    <p:sldId id="836" r:id="rId16"/>
    <p:sldId id="849" r:id="rId17"/>
    <p:sldId id="850" r:id="rId18"/>
    <p:sldId id="837" r:id="rId19"/>
    <p:sldId id="851" r:id="rId20"/>
    <p:sldId id="859" r:id="rId21"/>
    <p:sldId id="839" r:id="rId22"/>
    <p:sldId id="841" r:id="rId23"/>
    <p:sldId id="842" r:id="rId24"/>
    <p:sldId id="843" r:id="rId25"/>
    <p:sldId id="852" r:id="rId26"/>
    <p:sldId id="853" r:id="rId27"/>
    <p:sldId id="854" r:id="rId28"/>
    <p:sldId id="834" r:id="rId29"/>
    <p:sldId id="848" r:id="rId30"/>
    <p:sldId id="856" r:id="rId31"/>
    <p:sldId id="858" r:id="rId32"/>
    <p:sldId id="857" r:id="rId33"/>
    <p:sldId id="868" r:id="rId34"/>
    <p:sldId id="833" r:id="rId35"/>
    <p:sldId id="832" r:id="rId36"/>
    <p:sldId id="826" r:id="rId37"/>
    <p:sldId id="827" r:id="rId38"/>
    <p:sldId id="828" r:id="rId39"/>
    <p:sldId id="829" r:id="rId40"/>
    <p:sldId id="830" r:id="rId41"/>
    <p:sldId id="83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ive, Joseph (contr-i2o)" initials="J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1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7" autoAdjust="0"/>
    <p:restoredTop sz="86257" autoAdjust="0"/>
  </p:normalViewPr>
  <p:slideViewPr>
    <p:cSldViewPr>
      <p:cViewPr varScale="1">
        <p:scale>
          <a:sx n="53" d="100"/>
          <a:sy n="53" d="100"/>
        </p:scale>
        <p:origin x="12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2C20D-D8A2-4B5C-A163-1E3A28892F37}" type="datetimeFigureOut">
              <a:rPr lang="en-US" smtClean="0"/>
              <a:pPr/>
              <a:t>8/4/19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1A11D-A375-4457-A95F-CB659277DC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47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7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7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58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46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5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59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83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2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11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6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15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8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62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21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9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72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5580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79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2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779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58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7782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7" name="Google Shape;427;p8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8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7036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93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7006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94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214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9" name="Google Shape;419;p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935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7" name="Google Shape;427;p8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8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240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7" name="Google Shape;427;p8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8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5620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0" name="Google Shape;410;p6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1" name="Google Shape;411;p6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452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87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1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2130425"/>
            <a:ext cx="51816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3886200"/>
            <a:ext cx="51816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33EF-B12E-4D30-B740-1EE54508B32B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E722B-E773-46E6-BBAE-CEB3B54C0464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1A714-3023-4459-9B81-D1219F59FD26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tx">
  <p:cSld name="1_Title and Vertical 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81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lnSpc>
                <a:spcPct val="18125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990000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628650" y="1323107"/>
            <a:ext cx="7886700" cy="485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366"/>
              </a:buClr>
              <a:buSzPts val="2100"/>
              <a:buFont typeface="Courier New"/>
              <a:buChar char="•"/>
              <a:defRPr sz="21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366"/>
              </a:buClr>
              <a:buSzPts val="2100"/>
              <a:buFont typeface="Courier New"/>
              <a:buChar char="•"/>
              <a:defRPr sz="21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8" name="Google Shape;98;p22"/>
          <p:cNvCxnSpPr/>
          <p:nvPr/>
        </p:nvCxnSpPr>
        <p:spPr>
          <a:xfrm>
            <a:off x="249381" y="1226127"/>
            <a:ext cx="8582894" cy="1"/>
          </a:xfrm>
          <a:prstGeom prst="straightConnector1">
            <a:avLst/>
          </a:prstGeom>
          <a:noFill/>
          <a:ln w="38100" cap="flat" cmpd="sng">
            <a:solidFill>
              <a:srgbClr val="4472C4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99" name="Google Shape;99;p22"/>
          <p:cNvCxnSpPr/>
          <p:nvPr/>
        </p:nvCxnSpPr>
        <p:spPr>
          <a:xfrm>
            <a:off x="249381" y="1274623"/>
            <a:ext cx="8582894" cy="1"/>
          </a:xfrm>
          <a:prstGeom prst="straightConnector1">
            <a:avLst/>
          </a:prstGeom>
          <a:noFill/>
          <a:ln w="19050" cap="flat" cmpd="sng">
            <a:solidFill>
              <a:srgbClr val="4472C4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00" name="Google Shape;100;p22"/>
          <p:cNvSpPr txBox="1">
            <a:spLocks noGrp="1"/>
          </p:cNvSpPr>
          <p:nvPr>
            <p:ph type="sldNum" idx="12"/>
          </p:nvPr>
        </p:nvSpPr>
        <p:spPr>
          <a:xfrm>
            <a:off x="8317366" y="6404294"/>
            <a:ext cx="197985" cy="26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543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 sz="4400" b="1" dirty="0">
              <a:solidFill>
                <a:srgbClr val="170981"/>
              </a:solidFill>
              <a:ea typeface="MS PGothic" pitchFamily="34" charset="-128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228600" y="1133475"/>
            <a:ext cx="86677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Clr>
                <a:srgbClr val="170981"/>
              </a:buClr>
              <a:buSzPct val="80000"/>
              <a:buFont typeface="Wingdings" pitchFamily="2" charset="2"/>
              <a:buChar char="§"/>
            </a:pPr>
            <a:endParaRPr lang="en-US" sz="240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716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 sz="4400" b="1" dirty="0">
              <a:solidFill>
                <a:srgbClr val="170981"/>
              </a:solidFill>
              <a:ea typeface="MS PGothic" pitchFamily="34" charset="-128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228600" y="1133475"/>
            <a:ext cx="86677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Clr>
                <a:srgbClr val="170981"/>
              </a:buClr>
              <a:buSzPct val="80000"/>
              <a:buFont typeface="Wingdings" pitchFamily="2" charset="2"/>
              <a:buChar char="§"/>
            </a:pPr>
            <a:endParaRPr lang="en-US" sz="240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2118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 sz="4400" b="1" dirty="0">
              <a:solidFill>
                <a:srgbClr val="170981"/>
              </a:solidFill>
              <a:ea typeface="MS PGothic" pitchFamily="34" charset="-128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228600" y="1133475"/>
            <a:ext cx="86677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Clr>
                <a:srgbClr val="170981"/>
              </a:buClr>
              <a:buSzPct val="80000"/>
              <a:buFont typeface="Wingdings" pitchFamily="2" charset="2"/>
              <a:buChar char="§"/>
            </a:pPr>
            <a:endParaRPr lang="en-US" sz="240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1960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endParaRPr lang="en-US" sz="4400" b="1" dirty="0">
              <a:solidFill>
                <a:srgbClr val="170981"/>
              </a:solidFill>
              <a:ea typeface="MS PGothic" pitchFamily="34" charset="-128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228600" y="1133475"/>
            <a:ext cx="86677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Clr>
                <a:srgbClr val="170981"/>
              </a:buClr>
              <a:buSzPct val="80000"/>
              <a:buFont typeface="Wingdings" pitchFamily="2" charset="2"/>
              <a:buChar char="§"/>
            </a:pPr>
            <a:endParaRPr lang="en-US" sz="2400" dirty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9210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04C6E4-5FC0-B04C-9C16-CF93AC737B5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4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67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36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2F00B-F66C-4ADD-B7E0-74BABB86E426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81075"/>
            <a:ext cx="4257675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981075"/>
            <a:ext cx="4257675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99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04C6E4-5FC0-B04C-9C16-CF93AC737B5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97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07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04C6E4-5FC0-B04C-9C16-CF93AC737B5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60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04C6E4-5FC0-B04C-9C16-CF93AC737B5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4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04C6E4-5FC0-B04C-9C16-CF93AC737B5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11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04C6E4-5FC0-B04C-9C16-CF93AC737B5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71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15888"/>
            <a:ext cx="2286000" cy="6284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6705600" cy="6284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04C6E4-5FC0-B04C-9C16-CF93AC737B5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4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>
            <a:spLocks noGrp="1"/>
          </p:cNvSpPr>
          <p:nvPr>
            <p:ph type="title"/>
          </p:nvPr>
        </p:nvSpPr>
        <p:spPr>
          <a:xfrm>
            <a:off x="1825068" y="0"/>
            <a:ext cx="5852160" cy="85812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14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864" y="102800"/>
            <a:ext cx="897630" cy="33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61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07B-C88D-4157-9B86-BBEC05596F46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FA5F8-23F5-4268-BB5C-FCD339BD2B29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25B9-C894-47C3-ACCE-510224D8A036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9828-60DC-4A7D-A7F9-5B65AA1A4CFA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29D82-27D2-45F7-ACE0-92DBF94BD05C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195F3-8E82-41D0-BB4E-DC3CFF698F34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BE6F-C1C1-44F3-9C0C-A79E97F781F7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908C7-E55B-43B1-97F7-8E04E06A8D7B}" type="datetime1">
              <a:rPr lang="en-US" smtClean="0"/>
              <a:pPr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32460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B13ED-57CC-4817-AFF2-A39BFC804D6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988300" y="304800"/>
            <a:ext cx="927100" cy="1143000"/>
            <a:chOff x="7772400" y="304800"/>
            <a:chExt cx="927100" cy="1143000"/>
          </a:xfrm>
        </p:grpSpPr>
        <p:sp>
          <p:nvSpPr>
            <p:cNvPr id="12" name="Rectangle 11"/>
            <p:cNvSpPr/>
            <p:nvPr/>
          </p:nvSpPr>
          <p:spPr>
            <a:xfrm>
              <a:off x="7772400" y="304800"/>
              <a:ext cx="914400" cy="1143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772400" y="397141"/>
              <a:ext cx="927100" cy="364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箭头连接符 3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52400" y="1065213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8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9"/>
          <p:cNvCxnSpPr/>
          <p:nvPr/>
        </p:nvCxnSpPr>
        <p:spPr>
          <a:xfrm>
            <a:off x="152400" y="6475413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913" name="标题占位符 1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Title</a:t>
            </a:r>
            <a:endParaRPr lang="zh-CN" altLang="en-US" smtClean="0"/>
          </a:p>
        </p:txBody>
      </p:sp>
      <p:sp>
        <p:nvSpPr>
          <p:cNvPr id="10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First Layer</a:t>
            </a:r>
            <a:endParaRPr lang="zh-CN" altLang="en-US" smtClean="0"/>
          </a:p>
          <a:p>
            <a:pPr lvl="1"/>
            <a:r>
              <a:rPr lang="en-US" altLang="zh-CN" smtClean="0"/>
              <a:t>Second Layer</a:t>
            </a:r>
            <a:endParaRPr lang="zh-CN" altLang="en-US" smtClean="0"/>
          </a:p>
          <a:p>
            <a:pPr lvl="2"/>
            <a:r>
              <a:rPr lang="en-US" altLang="zh-CN" smtClean="0"/>
              <a:t>Third Layer</a:t>
            </a:r>
          </a:p>
          <a:p>
            <a:pPr lvl="3"/>
            <a:r>
              <a:rPr lang="en-US" altLang="zh-CN" smtClean="0"/>
              <a:t>Fifth Layer</a:t>
            </a:r>
            <a:endParaRPr lang="zh-CN" altLang="en-US" smtClean="0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ea typeface="SimSun" pitchFamily="2" charset="-122"/>
              </a:defRPr>
            </a:lvl1pPr>
          </a:lstStyle>
          <a:p>
            <a:pPr defTabSz="457200"/>
            <a:fld id="{7104C6E4-5FC0-B04C-9C16-CF93AC737B50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7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70981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rgbClr val="120761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CC00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blender02.cs.rpi.edu:3300/elisa_ie" TargetMode="External"/><Relationship Id="rId5" Type="http://schemas.openxmlformats.org/officeDocument/2006/relationships/hyperlink" Target="http://blender02.cs.rpi.edu:3300/elisa_ie/api" TargetMode="External"/><Relationship Id="rId6" Type="http://schemas.openxmlformats.org/officeDocument/2006/relationships/hyperlink" Target="http://nlp.cs.rpi.edu/wikiann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hyperlink" Target="http://blender02.cs.rpi.edu:3300/elisa_i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blender04.cs.rpi.edu/~lim22/gaia/GAIA_arg.html" TargetMode="External"/><Relationship Id="rId3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hyperlink" Target="https://blender04.cs.rpi.edu/~lim22/entity_demo/aida_index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blender02.cs.rpi.edu:3300/elisa_ie" TargetMode="External"/><Relationship Id="rId5" Type="http://schemas.openxmlformats.org/officeDocument/2006/relationships/hyperlink" Target="http://blender02.cs.rpi.edu:3300/elisa_ie/api" TargetMode="External"/><Relationship Id="rId6" Type="http://schemas.openxmlformats.org/officeDocument/2006/relationships/hyperlink" Target="http://nlp.cs.rpi.edu/wikiann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nlp.cs.rpi.edu/multimedia/event2017/navigation_dark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blender04.cs.rpi.edu/~lim22/gaia/GAIA_arg.html" TargetMode="Externa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hyperlink" Target="https://blender04.cs.rpi.edu/~lim22/entity_demo/aida_index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828800"/>
            <a:ext cx="7391400" cy="1470025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Cross-lingual Structure Transfer for </a:t>
            </a:r>
            <a:br>
              <a:rPr lang="en-US" sz="4000" dirty="0" smtClean="0"/>
            </a:br>
            <a:r>
              <a:rPr lang="en-US" sz="4000" dirty="0" smtClean="0"/>
              <a:t>Relation and Event Extraction</a:t>
            </a:r>
            <a:br>
              <a:rPr lang="en-US" sz="4000" dirty="0" smtClean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300" y="3505200"/>
            <a:ext cx="8077200" cy="20574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Di Lu, </a:t>
            </a:r>
            <a:r>
              <a:rPr lang="en-US" dirty="0" err="1" smtClean="0"/>
              <a:t>Ananya</a:t>
            </a:r>
            <a:r>
              <a:rPr lang="en-US" dirty="0" smtClean="0"/>
              <a:t> </a:t>
            </a:r>
            <a:r>
              <a:rPr lang="en-US" dirty="0" err="1" smtClean="0"/>
              <a:t>Subburathinam</a:t>
            </a:r>
            <a:r>
              <a:rPr lang="en-US" dirty="0" smtClean="0"/>
              <a:t> and </a:t>
            </a:r>
            <a:r>
              <a:rPr lang="en-US" dirty="0" err="1" smtClean="0"/>
              <a:t>Heng</a:t>
            </a:r>
            <a:r>
              <a:rPr lang="en-US" dirty="0" smtClean="0"/>
              <a:t> Ji</a:t>
            </a:r>
          </a:p>
          <a:p>
            <a:pPr algn="ctr"/>
            <a:r>
              <a:rPr lang="en-US" sz="2000" dirty="0" smtClean="0"/>
              <a:t>University of Illinois at Urbana-Champaign</a:t>
            </a:r>
          </a:p>
          <a:p>
            <a:pPr algn="ctr"/>
            <a:r>
              <a:rPr lang="en-US" sz="2000" dirty="0" err="1" smtClean="0"/>
              <a:t>hengji@illinois.edu</a:t>
            </a:r>
            <a:r>
              <a:rPr lang="en-US" sz="2000" dirty="0" smtClean="0"/>
              <a:t> 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Dilemma of Information Need vs</a:t>
            </a:r>
            <a:r>
              <a:rPr lang="en-US" sz="3600" smtClean="0"/>
              <a:t>. </a:t>
            </a:r>
            <a:br>
              <a:rPr lang="en-US" sz="3600" smtClean="0"/>
            </a:br>
            <a:r>
              <a:rPr lang="en-US" sz="3600" dirty="0" smtClean="0"/>
              <a:t>Resource Constraint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ertain </a:t>
            </a:r>
            <a:r>
              <a:rPr lang="en-US" sz="2400" dirty="0"/>
              <a:t>relations and events </a:t>
            </a:r>
            <a:r>
              <a:rPr lang="en-US" sz="2400" dirty="0" smtClean="0"/>
              <a:t>are </a:t>
            </a:r>
            <a:r>
              <a:rPr lang="en-US" sz="2400" dirty="0"/>
              <a:t>reported predominantly in </a:t>
            </a:r>
            <a:r>
              <a:rPr lang="en-US" sz="2400" dirty="0" smtClean="0"/>
              <a:t>local news in low-resource languages</a:t>
            </a:r>
            <a:endParaRPr lang="en-US" sz="2400" dirty="0"/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.g., the </a:t>
            </a:r>
            <a:r>
              <a:rPr lang="en-US" sz="2000" dirty="0"/>
              <a:t>vast majority of </a:t>
            </a:r>
            <a:r>
              <a:rPr lang="en-US" sz="2000" dirty="0" smtClean="0"/>
              <a:t>Physical-Located relations </a:t>
            </a:r>
            <a:r>
              <a:rPr lang="en-US" sz="2000" dirty="0"/>
              <a:t>and Meeting events involving Aung San Suu Kyi</a:t>
            </a:r>
            <a:r>
              <a:rPr lang="en-US" sz="2000" dirty="0" smtClean="0"/>
              <a:t> are only </a:t>
            </a:r>
            <a:r>
              <a:rPr lang="en-US" sz="2000" dirty="0"/>
              <a:t>reported locally in Burmese </a:t>
            </a:r>
            <a:r>
              <a:rPr lang="en-US" sz="2000" dirty="0" smtClean="0"/>
              <a:t>news</a:t>
            </a:r>
            <a:endParaRPr lang="en-US" sz="2400" dirty="0" smtClean="0"/>
          </a:p>
          <a:p>
            <a:r>
              <a:rPr lang="en-US" sz="2400" dirty="0" smtClean="0"/>
              <a:t>Publicly available </a:t>
            </a:r>
            <a:r>
              <a:rPr lang="en-US" sz="2400" dirty="0"/>
              <a:t>gold-standard annotations for </a:t>
            </a:r>
            <a:r>
              <a:rPr lang="en-US" sz="2400" dirty="0" smtClean="0"/>
              <a:t>relation and </a:t>
            </a:r>
            <a:r>
              <a:rPr lang="en-US" sz="2400" dirty="0"/>
              <a:t>event extraction exist for only a few </a:t>
            </a:r>
            <a:r>
              <a:rPr lang="en-US" sz="2400" dirty="0" smtClean="0"/>
              <a:t>languages</a:t>
            </a:r>
          </a:p>
          <a:p>
            <a:r>
              <a:rPr lang="en-US" sz="2400" dirty="0" smtClean="0"/>
              <a:t>More expensive than name tagging because relations/events are </a:t>
            </a:r>
            <a:r>
              <a:rPr lang="en-US" sz="2400" dirty="0"/>
              <a:t>structured and </a:t>
            </a:r>
            <a:r>
              <a:rPr lang="en-US" sz="2400" dirty="0" smtClean="0"/>
              <a:t>require a </a:t>
            </a:r>
            <a:r>
              <a:rPr lang="en-US" sz="2400" dirty="0"/>
              <a:t>rich label </a:t>
            </a:r>
            <a:r>
              <a:rPr lang="en-US" sz="2400" dirty="0" smtClean="0"/>
              <a:t>space </a:t>
            </a:r>
            <a:r>
              <a:rPr lang="mr-IN" sz="2400" dirty="0" smtClean="0"/>
              <a:t>–</a:t>
            </a:r>
            <a:r>
              <a:rPr lang="en-US" sz="2400" dirty="0" smtClean="0"/>
              <a:t> not suitable for crowd-sourcing</a:t>
            </a:r>
            <a:endParaRPr lang="en-US" sz="2400" dirty="0"/>
          </a:p>
          <a:p>
            <a:endParaRPr lang="en-US" sz="2800" dirty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0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044427-8A40-6543-AB39-A078EE67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20" y="1083763"/>
            <a:ext cx="2850716" cy="1899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29" y="4647393"/>
            <a:ext cx="2698465" cy="1818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09" y="4541530"/>
            <a:ext cx="3020404" cy="200856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982764" y="5753889"/>
            <a:ext cx="1096703" cy="4426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1385307" y="3463879"/>
            <a:ext cx="423289" cy="7889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888;p82"/>
          <p:cNvSpPr txBox="1">
            <a:spLocks noGrp="1"/>
          </p:cNvSpPr>
          <p:nvPr>
            <p:ph type="body" idx="1"/>
          </p:nvPr>
        </p:nvSpPr>
        <p:spPr>
          <a:xfrm>
            <a:off x="1885560" y="3368002"/>
            <a:ext cx="6310850" cy="136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2880"/>
              <a:buFont typeface="Noto Sans Symbols"/>
              <a:buNone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sym typeface="Calibri"/>
              </a:rPr>
              <a:t>Enhance Quality </a:t>
            </a:r>
            <a:r>
              <a:rPr lang="en-US" sz="2400" dirty="0" smtClean="0"/>
              <a:t>with deep knowledge acquisition and reasoning</a:t>
            </a:r>
            <a:endParaRPr sz="1200" dirty="0"/>
          </a:p>
        </p:txBody>
      </p:sp>
      <p:sp>
        <p:nvSpPr>
          <p:cNvPr id="14" name="Google Shape;888;p82"/>
          <p:cNvSpPr txBox="1">
            <a:spLocks/>
          </p:cNvSpPr>
          <p:nvPr/>
        </p:nvSpPr>
        <p:spPr>
          <a:xfrm>
            <a:off x="3193907" y="4501834"/>
            <a:ext cx="3540233" cy="136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52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66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2076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rgbClr val="12076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SzPts val="2880"/>
              <a:buFont typeface="Noto Sans Symbols"/>
              <a:buNone/>
            </a:pPr>
            <a:r>
              <a:rPr lang="en-US" dirty="0" smtClean="0"/>
              <a:t>Transfer knowledge across domain/genre/language/data modality</a:t>
            </a:r>
            <a:endParaRPr lang="en-US" sz="1600" dirty="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15" y="194267"/>
            <a:ext cx="73914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One Possible Solution: Share and Transfer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092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884003"/>
            <a:ext cx="8115300" cy="3805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Previous Work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54157"/>
            <a:ext cx="8915400" cy="5699125"/>
          </a:xfrm>
        </p:spPr>
        <p:txBody>
          <a:bodyPr>
            <a:noAutofit/>
          </a:bodyPr>
          <a:lstStyle/>
          <a:p>
            <a:r>
              <a:rPr lang="en-US" sz="1800" dirty="0" smtClean="0"/>
              <a:t>Multilingual common space construction makes use of linear mappings (</a:t>
            </a:r>
            <a:r>
              <a:rPr lang="en-US" sz="1800" dirty="0" err="1" smtClean="0"/>
              <a:t>Mikolov</a:t>
            </a:r>
            <a:r>
              <a:rPr lang="en-US" sz="1800" dirty="0" smtClean="0"/>
              <a:t> et al., 2013; </a:t>
            </a:r>
            <a:r>
              <a:rPr lang="en-US" sz="1800" dirty="0" err="1" smtClean="0"/>
              <a:t>Rothe</a:t>
            </a:r>
            <a:r>
              <a:rPr lang="en-US" sz="1800" dirty="0" smtClean="0"/>
              <a:t> et al., 2016; Zhang et al., 2016; </a:t>
            </a:r>
            <a:r>
              <a:rPr lang="en-US" sz="1800" dirty="0" err="1" smtClean="0"/>
              <a:t>Baroni</a:t>
            </a:r>
            <a:r>
              <a:rPr lang="en-US" sz="1800" dirty="0" smtClean="0"/>
              <a:t> et al., 2015; Xing et al., 2015; Smith et al., 2017) or canonical correlation analysis (CCA) (Ammar et al., 2016; </a:t>
            </a:r>
            <a:r>
              <a:rPr lang="en-US" sz="1800" dirty="0" err="1" smtClean="0"/>
              <a:t>Faruqui</a:t>
            </a:r>
            <a:r>
              <a:rPr lang="en-US" sz="1800" dirty="0" smtClean="0"/>
              <a:t> and Dyer, 2014; Lu et al., 2015) to transfer surface features across languages</a:t>
            </a:r>
          </a:p>
          <a:p>
            <a:r>
              <a:rPr lang="en-US" sz="1800" dirty="0" smtClean="0"/>
              <a:t>Cross-lingual IE work mainly focuses on sequence labeling (name tagging) (</a:t>
            </a:r>
            <a:r>
              <a:rPr lang="nb-NO" sz="1800" dirty="0" err="1" smtClean="0"/>
              <a:t>Mayhew</a:t>
            </a:r>
            <a:r>
              <a:rPr lang="nb-NO" sz="1800" dirty="0" smtClean="0"/>
              <a:t> et al., 2017; Lin et al., 2018; Huang et al., 2019)</a:t>
            </a:r>
            <a:r>
              <a:rPr lang="en-US" sz="1800" dirty="0" smtClean="0"/>
              <a:t> which is not significantly influenced by word order</a:t>
            </a: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5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Toward more </a:t>
            </a:r>
            <a:r>
              <a:rPr lang="en-US" sz="3600" dirty="0"/>
              <a:t>S</a:t>
            </a:r>
            <a:r>
              <a:rPr lang="en-US" sz="3600" dirty="0" smtClean="0"/>
              <a:t>tructured Representations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58875"/>
            <a:ext cx="8915400" cy="5699125"/>
          </a:xfrm>
        </p:spPr>
        <p:txBody>
          <a:bodyPr>
            <a:noAutofit/>
          </a:bodyPr>
          <a:lstStyle/>
          <a:p>
            <a:r>
              <a:rPr lang="en-US" sz="2800" dirty="0" smtClean="0"/>
              <a:t>Hypothesis: Relational </a:t>
            </a:r>
            <a:r>
              <a:rPr lang="en-US" sz="2800" dirty="0"/>
              <a:t>facts are typically expressed by </a:t>
            </a:r>
            <a:r>
              <a:rPr lang="en-US" sz="2800" dirty="0" smtClean="0"/>
              <a:t>identifiable </a:t>
            </a:r>
            <a:r>
              <a:rPr lang="en-US" sz="2800" dirty="0"/>
              <a:t>patterns </a:t>
            </a:r>
            <a:r>
              <a:rPr lang="en-US" sz="2800" dirty="0" smtClean="0"/>
              <a:t>which are consistent across languages </a:t>
            </a:r>
            <a:r>
              <a:rPr lang="en-US" sz="2800" dirty="0"/>
              <a:t>(Lin et al., 2017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Language-universal symbolic representations</a:t>
            </a:r>
            <a:endParaRPr lang="en-US" sz="2800" dirty="0"/>
          </a:p>
          <a:p>
            <a:pPr lvl="1"/>
            <a:r>
              <a:rPr lang="en-US" sz="2400" dirty="0" smtClean="0"/>
              <a:t>POS </a:t>
            </a:r>
            <a:r>
              <a:rPr lang="en-US" sz="2400" dirty="0"/>
              <a:t>tagging </a:t>
            </a:r>
            <a:r>
              <a:rPr lang="en-US" sz="2400" dirty="0" smtClean="0"/>
              <a:t>and dependency </a:t>
            </a:r>
            <a:r>
              <a:rPr lang="en-US" sz="2400" dirty="0"/>
              <a:t>parsing are available for </a:t>
            </a:r>
            <a:r>
              <a:rPr lang="en-US" sz="2400" dirty="0" smtClean="0"/>
              <a:t>84 languages </a:t>
            </a:r>
            <a:r>
              <a:rPr lang="en-US" sz="2400" dirty="0"/>
              <a:t>(</a:t>
            </a:r>
            <a:r>
              <a:rPr lang="en-US" sz="2400" dirty="0" err="1"/>
              <a:t>Nivre</a:t>
            </a:r>
            <a:r>
              <a:rPr lang="en-US" sz="2400" dirty="0"/>
              <a:t> et al., 2018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E</a:t>
            </a:r>
            <a:r>
              <a:rPr lang="en-US" sz="2400" dirty="0" smtClean="0"/>
              <a:t>ntity </a:t>
            </a:r>
            <a:r>
              <a:rPr lang="en-US" sz="2400" dirty="0"/>
              <a:t>extraction </a:t>
            </a:r>
            <a:r>
              <a:rPr lang="en-US" sz="2400" dirty="0" smtClean="0"/>
              <a:t>is available </a:t>
            </a:r>
            <a:r>
              <a:rPr lang="en-US" sz="2400" dirty="0"/>
              <a:t>for 282 languages (Pan et al., 2017</a:t>
            </a:r>
            <a:r>
              <a:rPr lang="en-US" sz="2400" dirty="0" smtClean="0"/>
              <a:t>)</a:t>
            </a:r>
          </a:p>
          <a:p>
            <a:r>
              <a:rPr lang="en-US" sz="2800" dirty="0"/>
              <a:t>Language-universal </a:t>
            </a:r>
            <a:r>
              <a:rPr lang="en-US" sz="2800" dirty="0" smtClean="0"/>
              <a:t>distributional </a:t>
            </a:r>
            <a:r>
              <a:rPr lang="en-US" sz="2800" dirty="0"/>
              <a:t>representations</a:t>
            </a:r>
          </a:p>
          <a:p>
            <a:pPr lvl="1"/>
            <a:r>
              <a:rPr lang="en-US" sz="2400" dirty="0" smtClean="0"/>
              <a:t>multi-lingual </a:t>
            </a:r>
            <a:r>
              <a:rPr lang="en-US" sz="2400" dirty="0"/>
              <a:t>word embedding is available for </a:t>
            </a:r>
            <a:r>
              <a:rPr lang="en-US" sz="2400" dirty="0" smtClean="0"/>
              <a:t>44 languages </a:t>
            </a:r>
            <a:r>
              <a:rPr lang="en-US" sz="2400" dirty="0"/>
              <a:t>(Bojanowski et al., 2017; </a:t>
            </a:r>
            <a:r>
              <a:rPr lang="en-US" sz="2400" dirty="0" err="1"/>
              <a:t>Joulin</a:t>
            </a:r>
            <a:r>
              <a:rPr lang="en-US" sz="2400" dirty="0"/>
              <a:t> et al</a:t>
            </a:r>
            <a:r>
              <a:rPr lang="en-US" sz="2400" dirty="0" smtClean="0"/>
              <a:t>., 2018)</a:t>
            </a:r>
            <a:endParaRPr lang="en-US" sz="2400" dirty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6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699125"/>
          </a:xfrm>
        </p:spPr>
        <p:txBody>
          <a:bodyPr>
            <a:noAutofit/>
          </a:bodyPr>
          <a:lstStyle/>
          <a:p>
            <a:r>
              <a:rPr lang="en-US" sz="2200" dirty="0" smtClean="0"/>
              <a:t>Adopt </a:t>
            </a:r>
            <a:r>
              <a:rPr lang="en-US" sz="2200" dirty="0"/>
              <a:t>graph convolutional </a:t>
            </a:r>
            <a:r>
              <a:rPr lang="en-US" sz="2200" dirty="0" smtClean="0"/>
              <a:t>networks (GCN</a:t>
            </a:r>
            <a:r>
              <a:rPr lang="en-US" sz="2200" dirty="0"/>
              <a:t>) (</a:t>
            </a:r>
            <a:r>
              <a:rPr lang="en-US" sz="2200" dirty="0" err="1"/>
              <a:t>Kipf</a:t>
            </a:r>
            <a:r>
              <a:rPr lang="en-US" sz="2200" dirty="0"/>
              <a:t> and Welling, 2017; </a:t>
            </a:r>
            <a:r>
              <a:rPr lang="en-US" sz="2200" dirty="0" err="1" smtClean="0"/>
              <a:t>Marcheggiani</a:t>
            </a:r>
            <a:r>
              <a:rPr lang="en-US" sz="2200" dirty="0"/>
              <a:t> </a:t>
            </a:r>
            <a:r>
              <a:rPr lang="en-US" sz="2200" dirty="0" smtClean="0"/>
              <a:t>and </a:t>
            </a:r>
            <a:r>
              <a:rPr lang="en-US" sz="2200" dirty="0" err="1"/>
              <a:t>Titov</a:t>
            </a:r>
            <a:r>
              <a:rPr lang="en-US" sz="2200" dirty="0"/>
              <a:t>, 2017) to encode graph </a:t>
            </a:r>
            <a:r>
              <a:rPr lang="en-US" sz="2200" dirty="0" smtClean="0"/>
              <a:t>structures over </a:t>
            </a:r>
            <a:r>
              <a:rPr lang="en-US" sz="2200" dirty="0"/>
              <a:t>the input data, applying graph </a:t>
            </a:r>
            <a:r>
              <a:rPr lang="en-US" sz="2200" dirty="0" smtClean="0"/>
              <a:t>convolution operations </a:t>
            </a:r>
            <a:r>
              <a:rPr lang="en-US" sz="2200" dirty="0"/>
              <a:t>to generate entity and word </a:t>
            </a:r>
            <a:r>
              <a:rPr lang="en-US" sz="2200" dirty="0" smtClean="0"/>
              <a:t>representations in </a:t>
            </a:r>
            <a:r>
              <a:rPr lang="en-US" sz="2200" dirty="0"/>
              <a:t>a latent </a:t>
            </a:r>
            <a:r>
              <a:rPr lang="en-US" sz="2200" dirty="0" smtClean="0"/>
              <a:t>space</a:t>
            </a:r>
          </a:p>
          <a:p>
            <a:endParaRPr lang="en-US" sz="1200" dirty="0" smtClean="0"/>
          </a:p>
          <a:p>
            <a:r>
              <a:rPr lang="en-US" sz="2200" dirty="0" smtClean="0"/>
              <a:t>Project </a:t>
            </a:r>
            <a:r>
              <a:rPr lang="en-US" sz="2200" dirty="0"/>
              <a:t>all entity mentions, event triggers and their contexts in source language (SL) training data and target language (TL) test data into one multilingual common semantic space</a:t>
            </a:r>
          </a:p>
          <a:p>
            <a:endParaRPr lang="en-US" sz="1200" dirty="0"/>
          </a:p>
          <a:p>
            <a:r>
              <a:rPr lang="en-US" sz="2200" dirty="0"/>
              <a:t>T</a:t>
            </a:r>
            <a:r>
              <a:rPr lang="en-US" sz="2200" dirty="0" smtClean="0"/>
              <a:t>reat </a:t>
            </a:r>
            <a:r>
              <a:rPr lang="en-US" sz="2200" dirty="0"/>
              <a:t>the two tasks </a:t>
            </a:r>
            <a:r>
              <a:rPr lang="en-US" sz="2200" dirty="0" smtClean="0"/>
              <a:t>of relation </a:t>
            </a:r>
            <a:r>
              <a:rPr lang="en-US" sz="2200" dirty="0"/>
              <a:t>extraction and argument role extraction </a:t>
            </a:r>
            <a:r>
              <a:rPr lang="en-US" sz="2200" dirty="0" smtClean="0"/>
              <a:t>as mappings </a:t>
            </a:r>
            <a:r>
              <a:rPr lang="en-US" sz="2200" dirty="0"/>
              <a:t>from the latent space to relation type </a:t>
            </a:r>
            <a:r>
              <a:rPr lang="en-US" sz="2200" dirty="0" smtClean="0"/>
              <a:t>and to </a:t>
            </a:r>
            <a:r>
              <a:rPr lang="en-US" sz="2200" dirty="0"/>
              <a:t>event </a:t>
            </a:r>
            <a:r>
              <a:rPr lang="en-US" sz="2200" dirty="0" smtClean="0"/>
              <a:t>argument </a:t>
            </a:r>
            <a:r>
              <a:rPr lang="en-US" sz="2200" dirty="0"/>
              <a:t>role, </a:t>
            </a:r>
            <a:r>
              <a:rPr lang="en-US" sz="2200" dirty="0" smtClean="0"/>
              <a:t>respectively</a:t>
            </a:r>
          </a:p>
          <a:p>
            <a:endParaRPr lang="en-US" altLang="zh-CN" sz="12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200" dirty="0"/>
              <a:t>Train a relation or event extractor from SL annotations and apply the resulting extractor to TL texts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2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3058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Cross-lingual Structure Transfer Learning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2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2400"/>
            <a:ext cx="73914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Toward more </a:t>
            </a:r>
            <a:r>
              <a:rPr lang="en-US" sz="3600" dirty="0"/>
              <a:t>S</a:t>
            </a:r>
            <a:r>
              <a:rPr lang="en-US" sz="3600" dirty="0" smtClean="0"/>
              <a:t>tructured Representations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168"/>
            <a:ext cx="9144000" cy="518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90" y="5242400"/>
            <a:ext cx="5543640" cy="1566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3058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Graph </a:t>
            </a:r>
            <a:r>
              <a:rPr lang="en-US" sz="3600" smtClean="0"/>
              <a:t>Convolutional Networks (GCN)  </a:t>
            </a:r>
            <a:r>
              <a:rPr lang="en-US" sz="3600" dirty="0" smtClean="0"/>
              <a:t>Encoder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1"/>
            <a:ext cx="8915400" cy="434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Extend the monolingual design (Zhang et al., 2018) to cross-lingual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Convert a sentence with N tokens into N*N adjacency matrix </a:t>
            </a:r>
            <a:r>
              <a:rPr lang="en-US" sz="2400" i="1" dirty="0" smtClean="0"/>
              <a:t>A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Node: token</a:t>
            </a:r>
            <a:r>
              <a:rPr lang="en-US" sz="2400" dirty="0"/>
              <a:t>, each edge is a directed dependency </a:t>
            </a:r>
            <a:r>
              <a:rPr lang="en-US" sz="2400" dirty="0" smtClean="0"/>
              <a:t>edge</a:t>
            </a:r>
          </a:p>
          <a:p>
            <a:r>
              <a:rPr lang="en-US" sz="2400" dirty="0" smtClean="0"/>
              <a:t>Initialization of each node’s representation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1200" dirty="0" smtClean="0"/>
          </a:p>
          <a:p>
            <a:r>
              <a:rPr lang="en-US" sz="2400" dirty="0" smtClean="0"/>
              <a:t>At the k</a:t>
            </a:r>
            <a:r>
              <a:rPr lang="en-US" sz="2400" baseline="30000" dirty="0" smtClean="0"/>
              <a:t>th </a:t>
            </a:r>
            <a:r>
              <a:rPr lang="en-US" sz="2400" dirty="0" smtClean="0"/>
              <a:t>layer, derive the hidden representation of each node from the representations of its neighbors at previous layer</a:t>
            </a:r>
          </a:p>
          <a:p>
            <a:endParaRPr lang="en-US" sz="2400" baseline="300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790" y="2749845"/>
            <a:ext cx="4736358" cy="7972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 txBox="1">
            <a:spLocks/>
          </p:cNvSpPr>
          <p:nvPr/>
        </p:nvSpPr>
        <p:spPr>
          <a:xfrm>
            <a:off x="533400" y="4144372"/>
            <a:ext cx="2574406" cy="847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W</a:t>
            </a:r>
            <a:r>
              <a:rPr lang="en-US" sz="2400" dirty="0" smtClean="0"/>
              <a:t>ord embedding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48790" y="3381487"/>
            <a:ext cx="1447800" cy="768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 txBox="1">
            <a:spLocks/>
          </p:cNvSpPr>
          <p:nvPr/>
        </p:nvSpPr>
        <p:spPr>
          <a:xfrm>
            <a:off x="2948816" y="4167288"/>
            <a:ext cx="1324149" cy="526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POS tag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 txBox="1">
            <a:spLocks/>
          </p:cNvSpPr>
          <p:nvPr/>
        </p:nvSpPr>
        <p:spPr>
          <a:xfrm>
            <a:off x="4002978" y="4167288"/>
            <a:ext cx="3166803" cy="847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Dependency relation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 txBox="1">
            <a:spLocks/>
          </p:cNvSpPr>
          <p:nvPr/>
        </p:nvSpPr>
        <p:spPr>
          <a:xfrm>
            <a:off x="6878028" y="4190204"/>
            <a:ext cx="2015606" cy="847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Entity type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774027" y="3391759"/>
            <a:ext cx="804198" cy="717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96095" y="3376290"/>
            <a:ext cx="22905" cy="743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16719" y="3368129"/>
            <a:ext cx="966150" cy="776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2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Application on Relation Extraction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76886"/>
            <a:ext cx="89154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Task: Classify each pair of entity mentions into one of pre-defined relation types or NONE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Max-pooling over the final node representations to obtain representations for sentence and two entity mentions, and concatenate them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A </a:t>
            </a:r>
            <a:r>
              <a:rPr lang="en-US" altLang="zh-CN" sz="2400" dirty="0" err="1" smtClean="0"/>
              <a:t>softmax</a:t>
            </a:r>
            <a:r>
              <a:rPr lang="en-US" altLang="zh-CN" sz="2400" dirty="0" smtClean="0"/>
              <a:t> output layer for relation type classification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0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036897"/>
            <a:ext cx="754380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Application on Event Argument Extraction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76886"/>
            <a:ext cx="89154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Task: Classify each pair of event trigger and entity mentions into one of pre-defined event argument roles or NONE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Max-pooling over the final node representations to obtain representations for sentence, trigger and argument candidate, and concatenate them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A </a:t>
            </a:r>
            <a:r>
              <a:rPr lang="en-US" altLang="zh-CN" sz="2400" dirty="0" err="1" smtClean="0"/>
              <a:t>softmax</a:t>
            </a:r>
            <a:r>
              <a:rPr lang="en-US" altLang="zh-CN" sz="2400" dirty="0" smtClean="0"/>
              <a:t> output layer for argument role labeling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0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98" y="3962400"/>
            <a:ext cx="6726382" cy="162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0"/>
            <a:ext cx="7291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Information Extraction as Information Network Construction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57400"/>
            <a:ext cx="7150100" cy="234842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57400"/>
            <a:ext cx="1981200" cy="6096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smtClean="0"/>
              <a:t>Relation Extraction</a:t>
            </a:r>
            <a:endParaRPr lang="en-US" altLang="zh-CN" sz="18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 txBox="1">
            <a:spLocks/>
          </p:cNvSpPr>
          <p:nvPr/>
        </p:nvSpPr>
        <p:spPr>
          <a:xfrm>
            <a:off x="169985" y="4450810"/>
            <a:ext cx="6002216" cy="60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1800" dirty="0" smtClean="0"/>
              <a:t>Event Extraction (Trigger Labeling </a:t>
            </a:r>
            <a:r>
              <a:rPr lang="en-US" altLang="zh-CN" sz="1800" smtClean="0"/>
              <a:t>+ Argument Role Labeling)</a:t>
            </a:r>
            <a:endParaRPr lang="en-US" altLang="zh-CN" sz="18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</p:spTree>
    <p:extLst>
      <p:ext uri="{BB962C8B-B14F-4D97-AF65-F5344CB8AC3E}">
        <p14:creationId xmlns:p14="http://schemas.microsoft.com/office/powerpoint/2010/main" val="16103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Data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58875"/>
            <a:ext cx="8763000" cy="5394325"/>
          </a:xfrm>
        </p:spPr>
        <p:txBody>
          <a:bodyPr>
            <a:noAutofit/>
          </a:bodyPr>
          <a:lstStyle/>
          <a:p>
            <a:r>
              <a:rPr lang="en-US" sz="2000" dirty="0" smtClean="0"/>
              <a:t>Automatic </a:t>
            </a:r>
            <a:r>
              <a:rPr lang="en-US" sz="2000" dirty="0"/>
              <a:t>Content </a:t>
            </a:r>
            <a:r>
              <a:rPr lang="en-US" sz="2000" dirty="0" smtClean="0"/>
              <a:t>Extraction (ACE</a:t>
            </a:r>
            <a:r>
              <a:rPr lang="en-US" sz="2000" dirty="0"/>
              <a:t>) 2005 </a:t>
            </a:r>
            <a:r>
              <a:rPr lang="en-US" sz="2000" dirty="0" smtClean="0"/>
              <a:t>corpus for English, Chinese and Arabic</a:t>
            </a:r>
            <a:endParaRPr lang="en-US" sz="2000" dirty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1800" dirty="0" smtClean="0"/>
              <a:t>7 entity types, 18 relation subtypes and 33 event subtypes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1800" dirty="0" smtClean="0"/>
              <a:t>Random split: 80% for training, 10% for development and 10% for blind test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1800" dirty="0" smtClean="0"/>
              <a:t>Tokenization: Stanford </a:t>
            </a:r>
            <a:r>
              <a:rPr lang="en-US" altLang="zh-CN" sz="1800" dirty="0" err="1" smtClean="0"/>
              <a:t>CoreNLP</a:t>
            </a:r>
            <a:r>
              <a:rPr lang="en-US" altLang="zh-CN" sz="1800" dirty="0" smtClean="0"/>
              <a:t> (Manning et al., 2014) for English and Chinese; </a:t>
            </a:r>
            <a:r>
              <a:rPr lang="en-US" altLang="zh-CN" sz="1800" dirty="0" err="1" smtClean="0"/>
              <a:t>UDPipe</a:t>
            </a:r>
            <a:r>
              <a:rPr lang="en-US" altLang="zh-CN" sz="1800" dirty="0" smtClean="0"/>
              <a:t> (</a:t>
            </a:r>
            <a:r>
              <a:rPr lang="en-US" altLang="zh-CN" sz="1800" dirty="0" err="1" smtClean="0"/>
              <a:t>Straka</a:t>
            </a:r>
            <a:r>
              <a:rPr lang="en-US" altLang="zh-CN" sz="1800" dirty="0" smtClean="0"/>
              <a:t> and </a:t>
            </a:r>
            <a:r>
              <a:rPr lang="en-US" altLang="zh-CN" sz="1800" dirty="0" err="1" smtClean="0"/>
              <a:t>Strakova</a:t>
            </a:r>
            <a:r>
              <a:rPr lang="en-US" altLang="zh-CN" sz="1800" dirty="0" smtClean="0"/>
              <a:t>, 2017) for Arabic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1800" dirty="0" smtClean="0"/>
              <a:t>POS tagging and dependency parsing using </a:t>
            </a:r>
            <a:r>
              <a:rPr lang="en-US" altLang="zh-CN" sz="1800" dirty="0" err="1" smtClean="0"/>
              <a:t>UDPipe</a:t>
            </a:r>
            <a:r>
              <a:rPr lang="en-US" altLang="zh-CN" sz="1800" dirty="0" smtClean="0"/>
              <a:t> for all three languages 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715763"/>
            <a:ext cx="6324600" cy="23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3809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Overall Performance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5809"/>
            <a:ext cx="84582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Relation Extraction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400" dirty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4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4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0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/>
              <a:t>Event Argument Extraction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73033"/>
            <a:ext cx="5461231" cy="2085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776034"/>
            <a:ext cx="5473700" cy="3081966"/>
          </a:xfrm>
          <a:prstGeom prst="rect">
            <a:avLst/>
          </a:prstGeom>
        </p:spPr>
      </p:pic>
      <p:sp>
        <p:nvSpPr>
          <p:cNvPr id="8" name="Line Callout 2 7"/>
          <p:cNvSpPr/>
          <p:nvPr/>
        </p:nvSpPr>
        <p:spPr>
          <a:xfrm>
            <a:off x="6927850" y="3856858"/>
            <a:ext cx="2216150" cy="162954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447"/>
              <a:gd name="adj6" fmla="val -77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Much better than state-of-the-art on cross-lingual transfer  (47.7%, </a:t>
            </a:r>
            <a:r>
              <a:rPr lang="en-US" dirty="0" err="1" smtClean="0"/>
              <a:t>Hsi</a:t>
            </a:r>
            <a:r>
              <a:rPr lang="en-US" dirty="0" smtClean="0"/>
              <a:t> et al., 2016)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5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Ablation Study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5809"/>
            <a:ext cx="84582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Relation Extraction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4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400" dirty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4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400" dirty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6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/>
              <a:t>Event Argument Extraction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6060"/>
            <a:ext cx="7609210" cy="2236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32" y="4419600"/>
            <a:ext cx="7545985" cy="220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Comparison with Supervised Approach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25236"/>
            <a:ext cx="89154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Chinese Relation Extraction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554874"/>
            <a:ext cx="6972300" cy="49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Comparison with Supervised Approach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25236"/>
            <a:ext cx="89154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Arabic Relation Extraction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1511821"/>
            <a:ext cx="7188200" cy="500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9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Comparison with Supervised Approach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25236"/>
            <a:ext cx="89154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Chinese Event Argument Extraction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1566631"/>
            <a:ext cx="749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Comparison with Supervised Approach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25236"/>
            <a:ext cx="89154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dirty="0" smtClean="0"/>
              <a:t>Arabic Event Argument Extraction</a:t>
            </a:r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30362"/>
            <a:ext cx="7366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Which Types Benefit Most from </a:t>
            </a:r>
            <a:br>
              <a:rPr lang="en-US" sz="3600" dirty="0" smtClean="0"/>
            </a:br>
            <a:r>
              <a:rPr lang="en-US" sz="3600" dirty="0" smtClean="0"/>
              <a:t>Cross-lingual Structure Transfer?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70718"/>
            <a:ext cx="8915400" cy="5182985"/>
          </a:xfrm>
        </p:spPr>
        <p:txBody>
          <a:bodyPr>
            <a:noAutofit/>
          </a:bodyPr>
          <a:lstStyle/>
          <a:p>
            <a:r>
              <a:rPr lang="en-US" sz="2800" dirty="0" smtClean="0"/>
              <a:t>Require deep </a:t>
            </a:r>
            <a:r>
              <a:rPr lang="en-US" sz="2800" dirty="0"/>
              <a:t>understanding of wide contexts </a:t>
            </a:r>
            <a:r>
              <a:rPr lang="en-US" sz="2800" dirty="0" smtClean="0"/>
              <a:t>involving complex </a:t>
            </a:r>
            <a:r>
              <a:rPr lang="en-US" sz="2800" dirty="0"/>
              <a:t>syntactic and semantic </a:t>
            </a:r>
            <a:r>
              <a:rPr lang="en-US" sz="2800" dirty="0" smtClean="0"/>
              <a:t>structures</a:t>
            </a:r>
          </a:p>
          <a:p>
            <a:pPr lvl="1"/>
            <a:r>
              <a:rPr lang="en-US" sz="2400" dirty="0" err="1"/>
              <a:t>PART-WHOLE:Artifact</a:t>
            </a:r>
            <a:r>
              <a:rPr lang="en-US" sz="2400" dirty="0"/>
              <a:t>, </a:t>
            </a:r>
            <a:r>
              <a:rPr lang="en-US" sz="2400" dirty="0" err="1" smtClean="0"/>
              <a:t>PARTWHOLE:Geographical</a:t>
            </a:r>
            <a:r>
              <a:rPr lang="en-US" sz="2400" dirty="0"/>
              <a:t>, </a:t>
            </a:r>
            <a:r>
              <a:rPr lang="en-US" sz="2400" dirty="0" err="1" smtClean="0"/>
              <a:t>GEN-AFF:Org-Location</a:t>
            </a:r>
            <a:r>
              <a:rPr lang="en-US" sz="2400" dirty="0" smtClean="0"/>
              <a:t>, </a:t>
            </a:r>
            <a:r>
              <a:rPr lang="en-US" sz="2400" dirty="0" err="1" smtClean="0"/>
              <a:t>ORG-AFF:Employment</a:t>
            </a:r>
            <a:r>
              <a:rPr lang="en-US" sz="2400" dirty="0" smtClean="0"/>
              <a:t> relations</a:t>
            </a:r>
          </a:p>
          <a:p>
            <a:pPr lvl="1"/>
            <a:r>
              <a:rPr lang="en-US" sz="2400" dirty="0" err="1" smtClean="0"/>
              <a:t>Injure:Victim</a:t>
            </a:r>
            <a:r>
              <a:rPr lang="en-US" sz="2400" dirty="0" smtClean="0"/>
              <a:t> argument role</a:t>
            </a:r>
          </a:p>
          <a:p>
            <a:r>
              <a:rPr lang="en-US" sz="2800" dirty="0"/>
              <a:t>E</a:t>
            </a:r>
            <a:r>
              <a:rPr lang="en-US" sz="2800" dirty="0" smtClean="0"/>
              <a:t>vent </a:t>
            </a:r>
            <a:r>
              <a:rPr lang="en-US" sz="2800" dirty="0"/>
              <a:t>argument roles for which </a:t>
            </a:r>
            <a:r>
              <a:rPr lang="en-US" sz="2800" dirty="0" smtClean="0"/>
              <a:t>entity type </a:t>
            </a:r>
            <a:r>
              <a:rPr lang="en-US" sz="2800" dirty="0"/>
              <a:t>is a strong </a:t>
            </a:r>
            <a:r>
              <a:rPr lang="en-US" sz="2800" dirty="0" smtClean="0"/>
              <a:t>indicator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 smtClean="0"/>
              <a:t>weapon is </a:t>
            </a:r>
            <a:r>
              <a:rPr lang="en-US" sz="2400" dirty="0"/>
              <a:t>much more likely to play as an Instrument </a:t>
            </a:r>
            <a:r>
              <a:rPr lang="en-US" sz="2400" dirty="0" smtClean="0"/>
              <a:t>rather than </a:t>
            </a:r>
            <a:r>
              <a:rPr lang="en-US" sz="2400" dirty="0"/>
              <a:t>a Target in an Attack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18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Related Work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58875"/>
            <a:ext cx="8915400" cy="5699125"/>
          </a:xfrm>
        </p:spPr>
        <p:txBody>
          <a:bodyPr>
            <a:noAutofit/>
          </a:bodyPr>
          <a:lstStyle/>
          <a:p>
            <a:r>
              <a:rPr lang="en-US" sz="2200" dirty="0" smtClean="0"/>
              <a:t>Cross-lingual </a:t>
            </a:r>
            <a:r>
              <a:rPr lang="en-US" sz="2200" dirty="0"/>
              <a:t>structure </a:t>
            </a:r>
            <a:r>
              <a:rPr lang="en-US" sz="2200" dirty="0" smtClean="0"/>
              <a:t>transfer rely </a:t>
            </a:r>
            <a:r>
              <a:rPr lang="en-US" sz="2200" dirty="0"/>
              <a:t>on bilingual dictionaries (</a:t>
            </a:r>
            <a:r>
              <a:rPr lang="en-US" sz="2200" dirty="0" err="1"/>
              <a:t>Hsi</a:t>
            </a:r>
            <a:r>
              <a:rPr lang="en-US" sz="2200" dirty="0"/>
              <a:t> et al., 2016</a:t>
            </a:r>
            <a:r>
              <a:rPr lang="en-US" sz="2200" dirty="0" smtClean="0"/>
              <a:t>), parallel </a:t>
            </a:r>
            <a:r>
              <a:rPr lang="en-US" sz="2200" dirty="0"/>
              <a:t>data (Chen and Ji, 2009; Kim et al., </a:t>
            </a:r>
            <a:r>
              <a:rPr lang="en-US" sz="2200" dirty="0" smtClean="0"/>
              <a:t>2010; Qian </a:t>
            </a:r>
            <a:r>
              <a:rPr lang="en-US" sz="2200" dirty="0"/>
              <a:t>et al., 2014) or machine translation (</a:t>
            </a:r>
            <a:r>
              <a:rPr lang="en-US" sz="2200" dirty="0" err="1" smtClean="0"/>
              <a:t>Faruqui</a:t>
            </a:r>
            <a:r>
              <a:rPr lang="en-US" sz="2200" dirty="0" smtClean="0"/>
              <a:t> and </a:t>
            </a:r>
            <a:r>
              <a:rPr lang="en-US" sz="2200" dirty="0"/>
              <a:t>Kumar, 2015; Zou et al., 2018</a:t>
            </a:r>
            <a:r>
              <a:rPr lang="en-US" sz="2200" dirty="0" smtClean="0"/>
              <a:t>)</a:t>
            </a:r>
            <a:endParaRPr lang="en-US" sz="2200" dirty="0"/>
          </a:p>
          <a:p>
            <a:r>
              <a:rPr lang="en-US" sz="2200" dirty="0" smtClean="0"/>
              <a:t>(</a:t>
            </a:r>
            <a:r>
              <a:rPr lang="en-US" sz="2200" dirty="0"/>
              <a:t>Lin et al., 2017; Wang et al., 2018c) </a:t>
            </a:r>
            <a:r>
              <a:rPr lang="en-US" sz="2200" dirty="0" smtClean="0"/>
              <a:t>aggregate consistent </a:t>
            </a:r>
            <a:r>
              <a:rPr lang="en-US" sz="2200" dirty="0"/>
              <a:t>patterns and complementary </a:t>
            </a:r>
            <a:r>
              <a:rPr lang="en-US" sz="2200" dirty="0" smtClean="0"/>
              <a:t>information across </a:t>
            </a:r>
            <a:r>
              <a:rPr lang="en-US" sz="2200" dirty="0"/>
              <a:t>languages to enhance Relation </a:t>
            </a:r>
            <a:r>
              <a:rPr lang="en-US" sz="2200" dirty="0" smtClean="0"/>
              <a:t>Extraction, but they exploit </a:t>
            </a:r>
            <a:r>
              <a:rPr lang="en-US" sz="2200" dirty="0"/>
              <a:t>only </a:t>
            </a:r>
            <a:r>
              <a:rPr lang="en-US" sz="2200" dirty="0" smtClean="0"/>
              <a:t>distributional representations</a:t>
            </a:r>
          </a:p>
          <a:p>
            <a:endParaRPr lang="en-US" sz="22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73914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Ongoing Work: Multimedia Common Space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69574C-E7CD-F84A-BF84-BACFC93A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699125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200" dirty="0" smtClean="0"/>
              <a:t>Treat Image/Video as a foreign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362200"/>
            <a:ext cx="6698974" cy="274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5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2"/>
          <p:cNvSpPr txBox="1">
            <a:spLocks noGrp="1"/>
          </p:cNvSpPr>
          <p:nvPr>
            <p:ph type="sldNum" idx="4294967295"/>
          </p:nvPr>
        </p:nvSpPr>
        <p:spPr>
          <a:xfrm>
            <a:off x="7315200" y="632460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8700"/>
            <a:ext cx="9144000" cy="478873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2"/>
          <p:cNvSpPr txBox="1">
            <a:spLocks noGrp="1"/>
          </p:cNvSpPr>
          <p:nvPr>
            <p:ph type="body" idx="1"/>
          </p:nvPr>
        </p:nvSpPr>
        <p:spPr>
          <a:xfrm>
            <a:off x="304800" y="5794092"/>
            <a:ext cx="856722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50"/>
              <a:buFont typeface="Noto Sans Symbols"/>
              <a:buNone/>
            </a:pPr>
            <a:endParaRPr sz="562" b="0" i="0" u="sng" strike="noStrike" cap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70981"/>
              </a:buClr>
              <a:buSzPts val="12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Re-trainable Systems: </a:t>
            </a:r>
            <a:r>
              <a:rPr lang="en-US" sz="15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http://blender02.cs.rpi.edu:3300/elisa_ie/api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70981"/>
              </a:buClr>
              <a:buSzPts val="12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and Resources: </a:t>
            </a:r>
            <a:r>
              <a:rPr lang="en-US" sz="15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http://nlp.cs.rpi.edu/wikiann/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70981"/>
              </a:buClr>
              <a:buSzPts val="12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Demos: </a:t>
            </a:r>
            <a:r>
              <a:rPr lang="en-US" sz="15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http://blender02.cs.rpi.edu:3300/elisa_ie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http://blender02.cs.rpi.edu:3300/elisa_ie/heatmap</a:t>
            </a:r>
            <a:endParaRPr dirty="0"/>
          </a:p>
        </p:txBody>
      </p:sp>
      <p:sp>
        <p:nvSpPr>
          <p:cNvPr id="407" name="Google Shape;407;p72"/>
          <p:cNvSpPr txBox="1">
            <a:spLocks noGrp="1"/>
          </p:cNvSpPr>
          <p:nvPr>
            <p:ph type="title"/>
          </p:nvPr>
        </p:nvSpPr>
        <p:spPr>
          <a:xfrm>
            <a:off x="-1143000" y="0"/>
            <a:ext cx="10972800" cy="90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ym typeface="Palatino Linotype"/>
              </a:rPr>
              <a:t>Applications: </a:t>
            </a:r>
            <a:r>
              <a:rPr lang="en-US" sz="3200" dirty="0">
                <a:sym typeface="Palatino Linotype"/>
              </a:rPr>
              <a:t>Disaster Relief</a:t>
            </a:r>
            <a:endParaRPr sz="3200" dirty="0"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61310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04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picture containing floor, person, table, indoor&#13;&#10;&#13;&#10;Description automatically generated">
            <a:extLst>
              <a:ext uri="{FF2B5EF4-FFF2-40B4-BE49-F238E27FC236}">
                <a16:creationId xmlns="" xmlns:a16="http://schemas.microsoft.com/office/drawing/2014/main" id="{3D6AA6BA-0473-C54B-9F6D-143C24EAC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48750"/>
            <a:ext cx="3581399" cy="20419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614BC28-3E11-8843-948E-EA11980CEDC6}"/>
              </a:ext>
            </a:extLst>
          </p:cNvPr>
          <p:cNvSpPr/>
          <p:nvPr/>
        </p:nvSpPr>
        <p:spPr>
          <a:xfrm>
            <a:off x="502111" y="3477282"/>
            <a:ext cx="41996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P</a:t>
            </a:r>
            <a:r>
              <a:rPr lang="en-US" sz="2000" dirty="0"/>
              <a:t>arliamentary </a:t>
            </a:r>
            <a:r>
              <a:rPr lang="en-US" sz="2000" dirty="0">
                <a:solidFill>
                  <a:srgbClr val="FF0000"/>
                </a:solidFill>
              </a:rPr>
              <a:t>elections</a:t>
            </a:r>
            <a:r>
              <a:rPr lang="en-US" sz="2000" dirty="0"/>
              <a:t> </a:t>
            </a:r>
            <a:r>
              <a:rPr lang="en-US" altLang="zh-CN" sz="2000" dirty="0"/>
              <a:t>was</a:t>
            </a:r>
            <a:r>
              <a:rPr lang="zh-CN" altLang="en-US" sz="2000" dirty="0"/>
              <a:t> </a:t>
            </a:r>
            <a:r>
              <a:rPr lang="en-US" altLang="zh-CN" sz="2000" dirty="0"/>
              <a:t>held</a:t>
            </a:r>
            <a:r>
              <a:rPr lang="zh-CN" altLang="en-US" sz="2000" dirty="0"/>
              <a:t> </a:t>
            </a:r>
            <a:r>
              <a:rPr lang="en-US" sz="2000" dirty="0"/>
              <a:t>on March 2.</a:t>
            </a:r>
          </a:p>
        </p:txBody>
      </p:sp>
      <p:pic>
        <p:nvPicPr>
          <p:cNvPr id="8" name="Picture 7" descr="A picture containing outdoor, tree, sky, grass&#13;&#10;&#13;&#10;Description automatically generated">
            <a:extLst>
              <a:ext uri="{FF2B5EF4-FFF2-40B4-BE49-F238E27FC236}">
                <a16:creationId xmlns="" xmlns:a16="http://schemas.microsoft.com/office/drawing/2014/main" id="{266BD3F8-F945-944D-92F3-478429117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73260"/>
            <a:ext cx="2881193" cy="21404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614BC28-3E11-8843-948E-EA11980CEDC6}"/>
              </a:ext>
            </a:extLst>
          </p:cNvPr>
          <p:cNvSpPr/>
          <p:nvPr/>
        </p:nvSpPr>
        <p:spPr>
          <a:xfrm>
            <a:off x="4800578" y="3477282"/>
            <a:ext cx="4162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Forty-three people </a:t>
            </a:r>
            <a:r>
              <a:rPr lang="en-US" sz="2000" dirty="0">
                <a:solidFill>
                  <a:srgbClr val="FF0000"/>
                </a:solidFill>
              </a:rPr>
              <a:t>died</a:t>
            </a:r>
            <a:r>
              <a:rPr lang="en-US" sz="2000" dirty="0"/>
              <a:t> in the crash</a:t>
            </a:r>
            <a:r>
              <a:rPr lang="en-US" altLang="zh-CN" sz="2000" dirty="0"/>
              <a:t>.</a:t>
            </a: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614BC28-3E11-8843-948E-EA11980CEDC6}"/>
              </a:ext>
            </a:extLst>
          </p:cNvPr>
          <p:cNvSpPr/>
          <p:nvPr/>
        </p:nvSpPr>
        <p:spPr>
          <a:xfrm>
            <a:off x="381000" y="4582555"/>
            <a:ext cx="5410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ontemporary </a:t>
            </a:r>
            <a:r>
              <a:rPr lang="en-US" sz="2000" dirty="0"/>
              <a:t>journalism </a:t>
            </a:r>
            <a:r>
              <a:rPr lang="en-US" sz="2000" dirty="0" smtClean="0"/>
              <a:t>often distributes </a:t>
            </a:r>
            <a:r>
              <a:rPr lang="en-US" sz="2000" dirty="0"/>
              <a:t>news content via </a:t>
            </a:r>
            <a:r>
              <a:rPr lang="en-US" sz="2000" dirty="0" smtClean="0"/>
              <a:t>multimedia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“</a:t>
            </a:r>
            <a:r>
              <a:rPr lang="en-US" sz="2000" dirty="0"/>
              <a:t>rise of the image, </a:t>
            </a:r>
            <a:r>
              <a:rPr lang="en-US" sz="2000" dirty="0" smtClean="0"/>
              <a:t>and fall </a:t>
            </a:r>
            <a:r>
              <a:rPr lang="en-US" sz="2000" dirty="0"/>
              <a:t>of the word” (Stephens, 1998</a:t>
            </a:r>
            <a:r>
              <a:rPr lang="en-US" sz="2000" dirty="0" smtClean="0"/>
              <a:t>)</a:t>
            </a:r>
            <a:endParaRPr lang="en-US" altLang="zh-CN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altLang="zh-CN" sz="2000" dirty="0" smtClean="0"/>
              <a:t>Visual concepts can fill in missing argument roles: voter, instrument, </a:t>
            </a:r>
            <a:r>
              <a:rPr lang="mr-IN" altLang="zh-CN" sz="2000" dirty="0" smtClean="0"/>
              <a:t>…</a:t>
            </a:r>
            <a:endParaRPr lang="en-US" altLang="zh-CN" sz="2000" dirty="0" smtClean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3058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Ongoing Work: Cross-media </a:t>
            </a:r>
            <a:r>
              <a:rPr lang="en-US" sz="3600" smtClean="0"/>
              <a:t>Transfer Learning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507" y="4185168"/>
            <a:ext cx="3416300" cy="221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305800" cy="762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Ongoing Work: Cross-media </a:t>
            </a:r>
            <a:r>
              <a:rPr lang="en-US" sz="3600" smtClean="0"/>
              <a:t>Transfer Learning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072277"/>
            <a:ext cx="9144000" cy="54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974C31-4C7C-204E-AC17-808AE9A5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Output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92A4C58-E732-5049-8DB3-B89350B2DBD0}"/>
              </a:ext>
            </a:extLst>
          </p:cNvPr>
          <p:cNvSpPr txBox="1">
            <a:spLocks/>
          </p:cNvSpPr>
          <p:nvPr/>
        </p:nvSpPr>
        <p:spPr>
          <a:xfrm>
            <a:off x="82826" y="1657621"/>
            <a:ext cx="8432525" cy="4300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18871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45920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031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100000"/>
              <a:buFont typeface="Wingdings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5603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175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747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9319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sz="1800" dirty="0"/>
              <a:t>Image Event Extraction Results</a:t>
            </a:r>
          </a:p>
        </p:txBody>
      </p:sp>
      <p:pic>
        <p:nvPicPr>
          <p:cNvPr id="12" name="Picture 11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xmlns="" id="{BA9F2320-AE22-E847-86EE-2404DD49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44" y="2211128"/>
            <a:ext cx="2497709" cy="1654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267C985-71E9-614C-B371-6A2C594594EF}"/>
              </a:ext>
            </a:extLst>
          </p:cNvPr>
          <p:cNvSpPr/>
          <p:nvPr/>
        </p:nvSpPr>
        <p:spPr>
          <a:xfrm>
            <a:off x="-364" y="4102866"/>
            <a:ext cx="328556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17145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Baseline: </a:t>
            </a: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Event: </a:t>
            </a:r>
            <a:r>
              <a:rPr lang="en-US" sz="1200" dirty="0" err="1">
                <a:solidFill>
                  <a:prstClr val="black"/>
                </a:solidFill>
                <a:ea typeface="+mj-ea"/>
                <a:cs typeface="+mj-cs"/>
              </a:rPr>
              <a:t>Justice:Arrest-Jail</a:t>
            </a:r>
            <a:endParaRPr lang="en-US" sz="1200" dirty="0">
              <a:solidFill>
                <a:prstClr val="black"/>
              </a:solidFill>
              <a:ea typeface="+mj-ea"/>
              <a:cs typeface="+mj-cs"/>
            </a:endParaRP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Roles:   </a:t>
            </a:r>
          </a:p>
          <a:p>
            <a:pPr marL="1200150" lvl="3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None</a:t>
            </a:r>
          </a:p>
          <a:p>
            <a:pPr marL="514350" lvl="1" indent="-17145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Our Approach:</a:t>
            </a: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Event: </a:t>
            </a:r>
            <a:r>
              <a:rPr lang="en-US" sz="1200" dirty="0" err="1">
                <a:solidFill>
                  <a:prstClr val="black"/>
                </a:solidFill>
                <a:ea typeface="+mj-ea"/>
                <a:cs typeface="+mj-cs"/>
              </a:rPr>
              <a:t>Conflict.Attack</a:t>
            </a:r>
            <a:endParaRPr lang="en-US" sz="1200" dirty="0">
              <a:solidFill>
                <a:prstClr val="black"/>
              </a:solidFill>
              <a:ea typeface="+mj-ea"/>
              <a:cs typeface="+mj-cs"/>
            </a:endParaRP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</a:rPr>
              <a:t>Roles:   </a:t>
            </a:r>
          </a:p>
          <a:p>
            <a:pPr marL="1200150" lvl="3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Instrument = weapon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4" name="Picture 13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xmlns="" id="{1B841A0E-37D2-D94E-8B9A-EF36E3CDC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787" y="2178676"/>
            <a:ext cx="2401787" cy="16947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96C9F3B-12CB-594E-A230-5FC61F6D8543}"/>
              </a:ext>
            </a:extLst>
          </p:cNvPr>
          <p:cNvSpPr/>
          <p:nvPr/>
        </p:nvSpPr>
        <p:spPr>
          <a:xfrm>
            <a:off x="5935847" y="4001112"/>
            <a:ext cx="284841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17145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Baseline: </a:t>
            </a: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Event: </a:t>
            </a:r>
            <a:r>
              <a:rPr lang="en-US" sz="1200" dirty="0" err="1">
                <a:solidFill>
                  <a:prstClr val="black"/>
                </a:solidFill>
                <a:ea typeface="+mj-ea"/>
                <a:cs typeface="+mj-cs"/>
              </a:rPr>
              <a:t>Justice:Arrest-Jail</a:t>
            </a:r>
            <a:endParaRPr lang="en-US" sz="1200" dirty="0">
              <a:solidFill>
                <a:prstClr val="black"/>
              </a:solidFill>
              <a:ea typeface="+mj-ea"/>
              <a:cs typeface="+mj-cs"/>
            </a:endParaRP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Roles:   </a:t>
            </a:r>
          </a:p>
          <a:p>
            <a:pPr marL="1200150" lvl="3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Agent = man</a:t>
            </a:r>
          </a:p>
          <a:p>
            <a:pPr marL="514350" lvl="1" indent="-17145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Our Approach:</a:t>
            </a: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Event: </a:t>
            </a:r>
            <a:r>
              <a:rPr lang="en-US" sz="1200" dirty="0" err="1">
                <a:solidFill>
                  <a:prstClr val="black"/>
                </a:solidFill>
              </a:rPr>
              <a:t>Justice:Arrest-Jail</a:t>
            </a:r>
            <a:endParaRPr lang="en-US" sz="1200" dirty="0">
              <a:solidFill>
                <a:prstClr val="black"/>
              </a:solidFill>
              <a:ea typeface="+mj-ea"/>
              <a:cs typeface="+mj-cs"/>
            </a:endParaRP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</a:rPr>
              <a:t>Roles:   </a:t>
            </a:r>
          </a:p>
          <a:p>
            <a:pPr marL="1200150" lvl="3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Person = man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6" name="Picture 15" descr="A crowd of people walking down a street&#10;&#10;Description automatically generated">
            <a:extLst>
              <a:ext uri="{FF2B5EF4-FFF2-40B4-BE49-F238E27FC236}">
                <a16:creationId xmlns:a16="http://schemas.microsoft.com/office/drawing/2014/main" xmlns="" id="{37472D00-CB16-4F41-BE44-D2C0BE265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702" y="2208925"/>
            <a:ext cx="2540581" cy="16645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16F19CF-7801-0B4E-B998-2FE0D04FB46E}"/>
              </a:ext>
            </a:extLst>
          </p:cNvPr>
          <p:cNvSpPr/>
          <p:nvPr/>
        </p:nvSpPr>
        <p:spPr>
          <a:xfrm>
            <a:off x="2968718" y="4051989"/>
            <a:ext cx="3206564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17145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Baseline: </a:t>
            </a: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Event: </a:t>
            </a:r>
            <a:r>
              <a:rPr lang="en-US" sz="1200" dirty="0" err="1">
                <a:solidFill>
                  <a:prstClr val="black"/>
                </a:solidFill>
                <a:ea typeface="+mj-ea"/>
                <a:cs typeface="+mj-cs"/>
              </a:rPr>
              <a:t>Justice:Arrest-Jail</a:t>
            </a:r>
            <a:endParaRPr lang="en-US" sz="1200" dirty="0">
              <a:solidFill>
                <a:prstClr val="black"/>
              </a:solidFill>
              <a:ea typeface="+mj-ea"/>
              <a:cs typeface="+mj-cs"/>
            </a:endParaRP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Roles:   </a:t>
            </a:r>
          </a:p>
          <a:p>
            <a:pPr marL="1200150" lvl="3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Entity = man</a:t>
            </a:r>
          </a:p>
          <a:p>
            <a:pPr marL="514350" lvl="1" indent="-171450">
              <a:spcBef>
                <a:spcPts val="75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Our Approach:</a:t>
            </a: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Event: </a:t>
            </a:r>
            <a:r>
              <a:rPr lang="en-US" sz="1200" dirty="0" err="1">
                <a:solidFill>
                  <a:prstClr val="black"/>
                </a:solidFill>
              </a:rPr>
              <a:t>Conflict:Demonstrate</a:t>
            </a:r>
            <a:endParaRPr lang="en-US" sz="1200" dirty="0">
              <a:solidFill>
                <a:prstClr val="black"/>
              </a:solidFill>
              <a:ea typeface="+mj-ea"/>
              <a:cs typeface="+mj-cs"/>
            </a:endParaRPr>
          </a:p>
          <a:p>
            <a:pPr marL="857250" lvl="2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</a:rPr>
              <a:t>Roles:   </a:t>
            </a:r>
          </a:p>
          <a:p>
            <a:pPr marL="1200150" lvl="3" indent="-171450"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en-US" sz="1200" dirty="0">
                <a:solidFill>
                  <a:prstClr val="black"/>
                </a:solidFill>
                <a:ea typeface="+mj-ea"/>
                <a:cs typeface="+mj-cs"/>
              </a:rPr>
              <a:t>Entity = man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8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30F170-35D1-2348-955A-E3113D05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Some IE Demos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9324AD-2084-C640-AD90-448673AF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B13ED-57CC-4817-AFF2-A39BFC804D6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0078"/>
            <a:ext cx="9144000" cy="405993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7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55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rgbClr val="800000"/>
                </a:solidFill>
                <a:latin typeface="Palatino"/>
                <a:ea typeface="Calibri"/>
                <a:cs typeface="Palatino"/>
                <a:sym typeface="Calibri"/>
              </a:rPr>
              <a:t>Cross-lingual Entity </a:t>
            </a:r>
            <a:r>
              <a:rPr lang="en-US" sz="3200" b="1" i="0" u="none" strike="noStrike" cap="none" dirty="0">
                <a:solidFill>
                  <a:srgbClr val="800000"/>
                </a:solidFill>
                <a:latin typeface="Palatino"/>
                <a:ea typeface="Calibri"/>
                <a:cs typeface="Palatino"/>
                <a:sym typeface="Calibri"/>
              </a:rPr>
              <a:t>Discovery and Linking for </a:t>
            </a:r>
            <a:r>
              <a:rPr lang="en-US" sz="3200" b="1" i="0" u="none" strike="noStrike" cap="none">
                <a:solidFill>
                  <a:srgbClr val="800000"/>
                </a:solidFill>
                <a:latin typeface="Palatino"/>
                <a:ea typeface="Calibri"/>
                <a:cs typeface="Palatino"/>
                <a:sym typeface="Calibri"/>
              </a:rPr>
              <a:t>282 </a:t>
            </a:r>
            <a:r>
              <a:rPr lang="en-US" sz="3200" b="1" i="0" u="none" strike="noStrike" cap="none" smtClean="0">
                <a:solidFill>
                  <a:srgbClr val="800000"/>
                </a:solidFill>
                <a:latin typeface="Palatino"/>
                <a:ea typeface="Calibri"/>
                <a:cs typeface="Palatino"/>
                <a:sym typeface="Calibri"/>
              </a:rPr>
              <a:t>Languages</a:t>
            </a:r>
            <a:endParaRPr sz="3200" b="1" i="0" u="none" strike="noStrike" cap="none" dirty="0">
              <a:solidFill>
                <a:srgbClr val="800000"/>
              </a:solidFill>
              <a:latin typeface="Palatino"/>
              <a:ea typeface="Calibri"/>
              <a:cs typeface="Palatino"/>
              <a:sym typeface="Calibri"/>
            </a:endParaRPr>
          </a:p>
        </p:txBody>
      </p:sp>
      <p:sp>
        <p:nvSpPr>
          <p:cNvPr id="396" name="Google Shape;396;p71"/>
          <p:cNvSpPr txBox="1">
            <a:spLocks noGrp="1"/>
          </p:cNvSpPr>
          <p:nvPr>
            <p:ph type="sldNum" idx="4294967295"/>
          </p:nvPr>
        </p:nvSpPr>
        <p:spPr>
          <a:xfrm>
            <a:off x="7315200" y="632460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3681430"/>
            <a:ext cx="9144000" cy="330257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71"/>
          <p:cNvSpPr txBox="1">
            <a:spLocks noGrp="1"/>
          </p:cNvSpPr>
          <p:nvPr>
            <p:ph type="body" idx="1"/>
          </p:nvPr>
        </p:nvSpPr>
        <p:spPr>
          <a:xfrm>
            <a:off x="4555021" y="1272781"/>
            <a:ext cx="4284179" cy="523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(Pan et al., ACL2017)</a:t>
            </a:r>
            <a:endParaRPr/>
          </a:p>
        </p:txBody>
      </p:sp>
      <p:sp>
        <p:nvSpPr>
          <p:cNvPr id="399" name="Google Shape;399;p71"/>
          <p:cNvSpPr txBox="1"/>
          <p:nvPr/>
        </p:nvSpPr>
        <p:spPr>
          <a:xfrm>
            <a:off x="0" y="5257800"/>
            <a:ext cx="1828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720"/>
              <a:buFont typeface="Noto Sans Symbols"/>
              <a:buNone/>
            </a:pPr>
            <a:endParaRPr sz="900" b="0" i="0" u="sng" strike="noStrike" cap="non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170981"/>
              </a:buClr>
              <a:buSzPts val="1920"/>
              <a:buFont typeface="Noto Sans Symbols"/>
              <a:buNone/>
            </a:pPr>
            <a:r>
              <a:rPr lang="en-US" sz="2400" b="1" i="0" u="none" strike="noStrike" cap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br>
              <a:rPr lang="en-US" sz="2400" b="1" i="0" u="none" strike="noStrike" cap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u="none" strike="noStrike" cap="non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for DARPA60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08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FFC680B7-3C05-9846-A0B1-5ABF61BCCA3D}"/>
              </a:ext>
            </a:extLst>
          </p:cNvPr>
          <p:cNvSpPr txBox="1">
            <a:spLocks/>
          </p:cNvSpPr>
          <p:nvPr/>
        </p:nvSpPr>
        <p:spPr>
          <a:xfrm>
            <a:off x="643468" y="6518166"/>
            <a:ext cx="6930098" cy="44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18871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45920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031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100000"/>
              <a:buFont typeface="Wingdings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5603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175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747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9319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sz="2000" dirty="0">
                <a:hlinkClick r:id="rId2"/>
              </a:rPr>
              <a:t>https://blender04.cs.rpi.edu/~lim22/</a:t>
            </a:r>
            <a:r>
              <a:rPr lang="en-US" sz="2000" dirty="0" err="1">
                <a:hlinkClick r:id="rId2"/>
              </a:rPr>
              <a:t>gaia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GAIA_arg.html</a:t>
            </a:r>
            <a:endParaRPr lang="en-US" sz="2000" dirty="0"/>
          </a:p>
        </p:txBody>
      </p:sp>
      <p:sp>
        <p:nvSpPr>
          <p:cNvPr id="7" name="Shape 1422"/>
          <p:cNvSpPr>
            <a:spLocks noGrp="1"/>
          </p:cNvSpPr>
          <p:nvPr>
            <p:ph type="title"/>
          </p:nvPr>
        </p:nvSpPr>
        <p:spPr>
          <a:xfrm>
            <a:off x="517802" y="0"/>
            <a:ext cx="8918027" cy="81251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/>
              </a:defRPr>
            </a:pPr>
            <a:r>
              <a:rPr lang="en-US" sz="36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Tahoma"/>
              </a:rPr>
              <a:t>Cross-document Event Tracking</a:t>
            </a:r>
            <a:endParaRPr sz="3600" b="0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Tahoma"/>
            </a:endParaRP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4C0FF703-FA2B-FA4C-8D3F-97C7A4BE2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39" y="1065430"/>
            <a:ext cx="8908288" cy="49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="" xmlns:a16="http://schemas.microsoft.com/office/drawing/2014/main" id="{D825E866-4269-0743-88D1-7AC63710E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/>
          <a:stretch/>
        </p:blipFill>
        <p:spPr>
          <a:xfrm>
            <a:off x="1671638" y="936856"/>
            <a:ext cx="6368070" cy="59211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AEBCA1-74A9-8C4F-BCE1-E3CE37B32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6044" y="6511283"/>
            <a:ext cx="7742990" cy="524618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>
                <a:hlinkClick r:id="rId3"/>
              </a:rPr>
              <a:t>https://blender04.cs.rpi.edu/~lim22/</a:t>
            </a:r>
            <a:r>
              <a:rPr lang="en-US" sz="2000" dirty="0" err="1">
                <a:hlinkClick r:id="rId3"/>
              </a:rPr>
              <a:t>entity_demo</a:t>
            </a:r>
            <a:r>
              <a:rPr lang="en-US" sz="2000" dirty="0">
                <a:hlinkClick r:id="rId3"/>
              </a:rPr>
              <a:t>/</a:t>
            </a:r>
            <a:r>
              <a:rPr lang="en-US" sz="2000" dirty="0" err="1">
                <a:hlinkClick r:id="rId3"/>
              </a:rPr>
              <a:t>aida_index.html</a:t>
            </a:r>
            <a:endParaRPr lang="en-US" sz="2000" dirty="0"/>
          </a:p>
        </p:txBody>
      </p:sp>
      <p:sp>
        <p:nvSpPr>
          <p:cNvPr id="6" name="Shape 1422"/>
          <p:cNvSpPr>
            <a:spLocks noGrp="1"/>
          </p:cNvSpPr>
          <p:nvPr>
            <p:ph type="title"/>
          </p:nvPr>
        </p:nvSpPr>
        <p:spPr>
          <a:xfrm>
            <a:off x="0" y="124344"/>
            <a:ext cx="9533106" cy="81251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/>
              </a:defRPr>
            </a:pPr>
            <a:r>
              <a:rPr lang="en-US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Tahoma"/>
              </a:rPr>
              <a:t>Cross-document Entity Relation Tracking</a:t>
            </a:r>
            <a:endParaRPr b="0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487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2"/>
          <p:cNvSpPr txBox="1">
            <a:spLocks noGrp="1"/>
          </p:cNvSpPr>
          <p:nvPr>
            <p:ph type="sldNum" idx="4294967295"/>
          </p:nvPr>
        </p:nvSpPr>
        <p:spPr>
          <a:xfrm>
            <a:off x="7315200" y="6324600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8700"/>
            <a:ext cx="9144000" cy="478873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2"/>
          <p:cNvSpPr txBox="1">
            <a:spLocks noGrp="1"/>
          </p:cNvSpPr>
          <p:nvPr>
            <p:ph type="body" idx="1"/>
          </p:nvPr>
        </p:nvSpPr>
        <p:spPr>
          <a:xfrm>
            <a:off x="304800" y="5794092"/>
            <a:ext cx="856722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450"/>
              <a:buFont typeface="Noto Sans Symbols"/>
              <a:buNone/>
            </a:pPr>
            <a:endParaRPr sz="562" b="0" i="0" u="sng" strike="noStrike" cap="none" dirty="0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70981"/>
              </a:buClr>
              <a:buSzPts val="12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Re-trainable Systems: </a:t>
            </a:r>
            <a:r>
              <a:rPr lang="en-US" sz="15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http://blender02.cs.rpi.edu:3300/elisa_ie/api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70981"/>
              </a:buClr>
              <a:buSzPts val="12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and Resources: </a:t>
            </a:r>
            <a:r>
              <a:rPr lang="en-US" sz="15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http://nlp.cs.rpi.edu/wikiann/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70981"/>
              </a:buClr>
              <a:buSzPts val="1200"/>
              <a:buFont typeface="Noto Sans Symbols"/>
              <a:buChar char="▪"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Demos: </a:t>
            </a:r>
            <a:r>
              <a:rPr lang="en-US" sz="15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http://blender02.cs.rpi.edu:3300/elisa_ie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http://blender02.cs.rpi.edu:3300/elisa_ie/heatmap</a:t>
            </a:r>
            <a:endParaRPr dirty="0"/>
          </a:p>
        </p:txBody>
      </p:sp>
      <p:sp>
        <p:nvSpPr>
          <p:cNvPr id="407" name="Google Shape;407;p72"/>
          <p:cNvSpPr txBox="1">
            <a:spLocks noGrp="1"/>
          </p:cNvSpPr>
          <p:nvPr>
            <p:ph type="title"/>
          </p:nvPr>
        </p:nvSpPr>
        <p:spPr>
          <a:xfrm>
            <a:off x="-1143000" y="0"/>
            <a:ext cx="10972800" cy="90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Disaster </a:t>
            </a:r>
            <a:r>
              <a:rPr lang="en-US" sz="3200" b="0" i="0" u="none" strike="noStrike" cap="none" dirty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Relief</a:t>
            </a:r>
            <a:endParaRPr sz="3200" b="0" i="0" u="none" strike="noStrike" cap="none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7594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5"/>
          <p:cNvSpPr txBox="1">
            <a:spLocks noGrp="1"/>
          </p:cNvSpPr>
          <p:nvPr>
            <p:ph type="title"/>
          </p:nvPr>
        </p:nvSpPr>
        <p:spPr>
          <a:xfrm>
            <a:off x="-92413" y="19455"/>
            <a:ext cx="9630113" cy="90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Ukraine</a:t>
            </a:r>
            <a:r>
              <a:rPr lang="en-US" sz="3200" b="0" dirty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3200" b="0" dirty="0" smtClean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Event </a:t>
            </a:r>
            <a:r>
              <a:rPr lang="en-US" sz="3200" b="0" dirty="0">
                <a:solidFill>
                  <a:srgbClr val="C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and Moral Value Map</a:t>
            </a:r>
            <a:endParaRPr sz="3200" b="0" dirty="0">
              <a:solidFill>
                <a:srgbClr val="C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31" name="Google Shape;431;p75"/>
          <p:cNvSpPr txBox="1">
            <a:spLocks noGrp="1"/>
          </p:cNvSpPr>
          <p:nvPr>
            <p:ph type="sldNum" idx="4294967295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9483" y="5307112"/>
            <a:ext cx="4462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http</a:t>
            </a:r>
            <a:r>
              <a:rPr lang="de-DE" dirty="0"/>
              <a:t>://162.243.120.148:8080/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0642" y="5797530"/>
            <a:ext cx="8818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ahoma" charset="0"/>
              </a:rPr>
              <a:t>Achievement, Benevolence, Conformity, Hedonism, Power, Security, Self-direction, Simulation, Tradition and </a:t>
            </a:r>
            <a:r>
              <a:rPr lang="en-US" dirty="0" smtClean="0">
                <a:latin typeface="Tahoma" charset="0"/>
              </a:rPr>
              <a:t>Universalism</a:t>
            </a:r>
            <a:r>
              <a:rPr lang="en-US" dirty="0">
                <a:latin typeface="Tahoma" charset="0"/>
              </a:rPr>
              <a:t> </a:t>
            </a:r>
            <a:r>
              <a:rPr lang="en-US" dirty="0" smtClean="0">
                <a:latin typeface="Tahoma" charset="0"/>
              </a:rPr>
              <a:t>(Schwartz, 2012)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7903"/>
            <a:ext cx="9144000" cy="42621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116" y="6386612"/>
            <a:ext cx="2480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http://162.243.120.148:8080/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160"/>
          <p:cNvSpPr txBox="1">
            <a:spLocks noGrp="1"/>
          </p:cNvSpPr>
          <p:nvPr>
            <p:ph type="title"/>
          </p:nvPr>
        </p:nvSpPr>
        <p:spPr>
          <a:xfrm>
            <a:off x="0" y="-139639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chemeClr val="accent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Event Recommendation</a:t>
            </a:r>
            <a:endParaRPr sz="3600" b="0" i="0" u="none" strike="noStrike" cap="none" dirty="0">
              <a:solidFill>
                <a:schemeClr val="accent6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801" name="Google Shape;1801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13" y="493496"/>
            <a:ext cx="9064187" cy="3847442"/>
          </a:xfrm>
          <a:prstGeom prst="rect">
            <a:avLst/>
          </a:prstGeom>
          <a:noFill/>
          <a:ln>
            <a:noFill/>
          </a:ln>
        </p:spPr>
      </p:pic>
      <p:sp>
        <p:nvSpPr>
          <p:cNvPr id="1802" name="Google Shape;1802;p160"/>
          <p:cNvSpPr/>
          <p:nvPr/>
        </p:nvSpPr>
        <p:spPr>
          <a:xfrm>
            <a:off x="662151" y="5391807"/>
            <a:ext cx="6873765" cy="56755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Cross-media coreference</a:t>
            </a: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inference</a:t>
            </a: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3" name="Google Shape;1803;p160"/>
          <p:cNvSpPr/>
          <p:nvPr/>
        </p:nvSpPr>
        <p:spPr>
          <a:xfrm rot="3558136">
            <a:off x="1254851" y="4174674"/>
            <a:ext cx="2302251" cy="5001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4" name="Google Shape;1804;p160"/>
          <p:cNvSpPr/>
          <p:nvPr/>
        </p:nvSpPr>
        <p:spPr>
          <a:xfrm rot="7782144">
            <a:off x="3356986" y="4575502"/>
            <a:ext cx="1471900" cy="5001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5" name="Google Shape;1805;p160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5708" y="6211669"/>
            <a:ext cx="6689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http://nlp.cs.rpi.edu/multimedia/event2017/navigation_dark.html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5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FFC680B7-3C05-9846-A0B1-5ABF61BCCA3D}"/>
              </a:ext>
            </a:extLst>
          </p:cNvPr>
          <p:cNvSpPr txBox="1">
            <a:spLocks/>
          </p:cNvSpPr>
          <p:nvPr/>
        </p:nvSpPr>
        <p:spPr>
          <a:xfrm>
            <a:off x="643468" y="6518166"/>
            <a:ext cx="6930098" cy="44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188719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45920" marR="0" indent="-274319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80000"/>
              <a:buFont typeface="Wingdings"/>
              <a:buChar char="▪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031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70981"/>
              </a:buClr>
              <a:buSzPct val="100000"/>
              <a:buFont typeface="Wingdings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5603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175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4747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9319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sz="2000" dirty="0">
                <a:hlinkClick r:id="rId2"/>
              </a:rPr>
              <a:t>https://blender04.cs.rpi.edu/~lim22/</a:t>
            </a:r>
            <a:r>
              <a:rPr lang="en-US" sz="2000" dirty="0" err="1">
                <a:hlinkClick r:id="rId2"/>
              </a:rPr>
              <a:t>gaia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GAIA_arg.html</a:t>
            </a:r>
            <a:endParaRPr lang="en-US" sz="2000" dirty="0"/>
          </a:p>
        </p:txBody>
      </p:sp>
      <p:sp>
        <p:nvSpPr>
          <p:cNvPr id="7" name="Shape 1422"/>
          <p:cNvSpPr>
            <a:spLocks noGrp="1"/>
          </p:cNvSpPr>
          <p:nvPr>
            <p:ph type="title"/>
          </p:nvPr>
        </p:nvSpPr>
        <p:spPr>
          <a:xfrm>
            <a:off x="1600200" y="191611"/>
            <a:ext cx="7886700" cy="81251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/>
              </a:defRPr>
            </a:pPr>
            <a:r>
              <a:rPr lang="en-US" b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Tahoma"/>
              </a:rPr>
              <a:t>Applications: Event Tracking</a:t>
            </a:r>
            <a:endParaRPr b="0" dirty="0">
              <a:solidFill>
                <a:schemeClr val="tx1"/>
              </a:solidFill>
              <a:latin typeface="+mj-lt"/>
              <a:ea typeface="+mj-ea"/>
              <a:cs typeface="+mj-cs"/>
              <a:sym typeface="Tahoma"/>
            </a:endParaRP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="" xmlns:a16="http://schemas.microsoft.com/office/drawing/2014/main" id="{4C0FF703-FA2B-FA4C-8D3F-97C7A4BE2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39" y="1065430"/>
            <a:ext cx="8908288" cy="49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161"/>
          <p:cNvSpPr/>
          <p:nvPr/>
        </p:nvSpPr>
        <p:spPr>
          <a:xfrm>
            <a:off x="662151" y="5123793"/>
            <a:ext cx="7709339" cy="835573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Visual Pattern Discovery and Naming;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homa"/>
              <a:buNone/>
            </a:pPr>
            <a:r>
              <a:rPr lang="en-US"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Cross-media Event Schema Discovery</a:t>
            </a: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11" name="Google Shape;1811;p161"/>
          <p:cNvSpPr txBox="1"/>
          <p:nvPr/>
        </p:nvSpPr>
        <p:spPr>
          <a:xfrm>
            <a:off x="0" y="6079393"/>
            <a:ext cx="9510940" cy="66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51459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44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2" name="Google Shape;1812;p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852489"/>
            <a:ext cx="8371490" cy="3976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3" name="Google Shape;1813;p161"/>
          <p:cNvSpPr/>
          <p:nvPr/>
        </p:nvSpPr>
        <p:spPr>
          <a:xfrm rot="2491691">
            <a:off x="3222017" y="4247012"/>
            <a:ext cx="1801328" cy="5001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14" name="Google Shape;1814;p161"/>
          <p:cNvSpPr/>
          <p:nvPr/>
        </p:nvSpPr>
        <p:spPr>
          <a:xfrm rot="7782144">
            <a:off x="5318612" y="3700855"/>
            <a:ext cx="2943800" cy="5001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15" name="Google Shape;1815;p161"/>
          <p:cNvSpPr txBox="1">
            <a:spLocks noGrp="1"/>
          </p:cNvSpPr>
          <p:nvPr>
            <p:ph type="title"/>
          </p:nvPr>
        </p:nvSpPr>
        <p:spPr>
          <a:xfrm>
            <a:off x="0" y="-139639"/>
            <a:ext cx="91440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chemeClr val="accent6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Event Recommendation</a:t>
            </a:r>
            <a:endParaRPr sz="3600" b="0" i="0" u="none" strike="noStrike" cap="none" dirty="0">
              <a:solidFill>
                <a:schemeClr val="accent6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6" name="Google Shape;1816;p161"/>
          <p:cNvSpPr txBox="1"/>
          <p:nvPr/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79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xmlns="" id="{D825E866-4269-0743-88D1-7AC63710E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/>
          <a:stretch/>
        </p:blipFill>
        <p:spPr>
          <a:xfrm>
            <a:off x="1671638" y="936856"/>
            <a:ext cx="6368070" cy="59211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AEBCA1-74A9-8C4F-BCE1-E3CE37B32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6044" y="6511283"/>
            <a:ext cx="7742990" cy="524618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>
                <a:hlinkClick r:id="rId3"/>
              </a:rPr>
              <a:t>https://blender04.cs.rpi.edu/~lim22/</a:t>
            </a:r>
            <a:r>
              <a:rPr lang="en-US" sz="2000" dirty="0" err="1">
                <a:hlinkClick r:id="rId3"/>
              </a:rPr>
              <a:t>entity_demo</a:t>
            </a:r>
            <a:r>
              <a:rPr lang="en-US" sz="2000" dirty="0">
                <a:hlinkClick r:id="rId3"/>
              </a:rPr>
              <a:t>/</a:t>
            </a:r>
            <a:r>
              <a:rPr lang="en-US" sz="2000" dirty="0" err="1">
                <a:hlinkClick r:id="rId3"/>
              </a:rPr>
              <a:t>aida_index.html</a:t>
            </a:r>
            <a:endParaRPr lang="en-US" sz="2000" dirty="0"/>
          </a:p>
        </p:txBody>
      </p:sp>
      <p:sp>
        <p:nvSpPr>
          <p:cNvPr id="6" name="Shape 1422"/>
          <p:cNvSpPr>
            <a:spLocks noGrp="1"/>
          </p:cNvSpPr>
          <p:nvPr>
            <p:ph type="title"/>
          </p:nvPr>
        </p:nvSpPr>
        <p:spPr>
          <a:xfrm>
            <a:off x="1792139" y="0"/>
            <a:ext cx="9533106" cy="81251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effectLst/>
              </a:defRPr>
            </a:pPr>
            <a:r>
              <a:rPr lang="en-US" b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Tahoma"/>
              </a:rPr>
              <a:t>Applications: Entity Relation Tracking</a:t>
            </a:r>
            <a:endParaRPr b="0" dirty="0">
              <a:solidFill>
                <a:schemeClr val="tx1"/>
              </a:solidFill>
              <a:latin typeface="+mj-lt"/>
              <a:ea typeface="+mj-ea"/>
              <a:cs typeface="+mj-cs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941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4"/>
          <p:cNvSpPr txBox="1">
            <a:spLocks noGrp="1"/>
          </p:cNvSpPr>
          <p:nvPr>
            <p:ph type="title"/>
          </p:nvPr>
        </p:nvSpPr>
        <p:spPr>
          <a:xfrm>
            <a:off x="-12700" y="228600"/>
            <a:ext cx="9601200" cy="90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ym typeface="Palatino Linotype"/>
              </a:rPr>
              <a:t>Applications: </a:t>
            </a:r>
            <a:r>
              <a:rPr lang="en-US" sz="3200" dirty="0">
                <a:sym typeface="Palatino Linotype"/>
              </a:rPr>
              <a:t>Intelligence Analysis</a:t>
            </a:r>
            <a:endParaRPr sz="3200" dirty="0">
              <a:sym typeface="Palatino Linotype"/>
            </a:endParaRPr>
          </a:p>
        </p:txBody>
      </p:sp>
      <p:pic>
        <p:nvPicPr>
          <p:cNvPr id="423" name="Google Shape;423;p74" descr="mh17_June4_12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374626"/>
            <a:ext cx="8991600" cy="472137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74"/>
          <p:cNvSpPr txBox="1">
            <a:spLocks noGrp="1"/>
          </p:cNvSpPr>
          <p:nvPr>
            <p:ph type="sldNum" idx="4294967295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9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5"/>
          <p:cNvSpPr txBox="1">
            <a:spLocks noGrp="1"/>
          </p:cNvSpPr>
          <p:nvPr>
            <p:ph type="title"/>
          </p:nvPr>
        </p:nvSpPr>
        <p:spPr>
          <a:xfrm>
            <a:off x="-92413" y="19455"/>
            <a:ext cx="9630113" cy="90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sym typeface="Palatino Linotype"/>
              </a:rPr>
              <a:t>Applications:  County-Level Moral Concerns</a:t>
            </a:r>
            <a:endParaRPr sz="3200" dirty="0">
              <a:sym typeface="Palatino Linotype"/>
            </a:endParaRPr>
          </a:p>
        </p:txBody>
      </p:sp>
      <p:sp>
        <p:nvSpPr>
          <p:cNvPr id="431" name="Google Shape;431;p75"/>
          <p:cNvSpPr txBox="1">
            <a:spLocks noGrp="1"/>
          </p:cNvSpPr>
          <p:nvPr>
            <p:ph type="sldNum" idx="4294967295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8952" y="3365770"/>
            <a:ext cx="7882647" cy="337981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75"/>
          <p:cNvSpPr txBox="1">
            <a:spLocks noGrp="1"/>
          </p:cNvSpPr>
          <p:nvPr>
            <p:ph type="body" idx="1"/>
          </p:nvPr>
        </p:nvSpPr>
        <p:spPr>
          <a:xfrm>
            <a:off x="478321" y="902621"/>
            <a:ext cx="7598879" cy="523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2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(Mooijman et al., Nature Human Behavior 2018, June Cover)</a:t>
            </a:r>
            <a:endParaRPr/>
          </a:p>
        </p:txBody>
      </p:sp>
      <p:pic>
        <p:nvPicPr>
          <p:cNvPr id="6" name="Content Placeholder 3">
            <a:extLst>
              <a:ext uri="{FF2B5EF4-FFF2-40B4-BE49-F238E27FC236}">
                <a16:creationId xmlns="" xmlns:a16="http://schemas.microsoft.com/office/drawing/2014/main" id="{1376DBCA-CA16-8C4E-A955-2E2351C165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844"/>
          <a:stretch/>
        </p:blipFill>
        <p:spPr>
          <a:xfrm>
            <a:off x="1247007" y="1284958"/>
            <a:ext cx="6488951" cy="1873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7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5"/>
          <p:cNvSpPr txBox="1">
            <a:spLocks noGrp="1"/>
          </p:cNvSpPr>
          <p:nvPr>
            <p:ph type="title"/>
          </p:nvPr>
        </p:nvSpPr>
        <p:spPr>
          <a:xfrm>
            <a:off x="-92413" y="19455"/>
            <a:ext cx="9630113" cy="90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sym typeface="Palatino Linotype"/>
              </a:rPr>
              <a:t>Applications:  Ukraine</a:t>
            </a:r>
            <a:br>
              <a:rPr lang="en-US" sz="3200" dirty="0">
                <a:sym typeface="Palatino Linotype"/>
              </a:rPr>
            </a:br>
            <a:r>
              <a:rPr lang="en-US" sz="3200" dirty="0">
                <a:sym typeface="Palatino Linotype"/>
              </a:rPr>
              <a:t>Event and Moral Value Map</a:t>
            </a:r>
            <a:endParaRPr sz="3200" dirty="0">
              <a:sym typeface="Palatino Linotype"/>
            </a:endParaRPr>
          </a:p>
        </p:txBody>
      </p:sp>
      <p:sp>
        <p:nvSpPr>
          <p:cNvPr id="431" name="Google Shape;431;p75"/>
          <p:cNvSpPr txBox="1">
            <a:spLocks noGrp="1"/>
          </p:cNvSpPr>
          <p:nvPr>
            <p:ph type="sldNum" idx="4294967295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9483" y="5307112"/>
            <a:ext cx="4462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http</a:t>
            </a:r>
            <a:r>
              <a:rPr lang="de-DE" dirty="0"/>
              <a:t>://162.243.120.148:8080/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0642" y="5797530"/>
            <a:ext cx="88182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ahoma" charset="0"/>
              </a:rPr>
              <a:t>Achievement, Benevolence, Conformity, Hedonism, Power, Security, Self-direction, Simulation, Tradition and </a:t>
            </a:r>
            <a:r>
              <a:rPr lang="en-US" dirty="0" smtClean="0">
                <a:latin typeface="Tahoma" charset="0"/>
              </a:rPr>
              <a:t>Universalism</a:t>
            </a:r>
            <a:r>
              <a:rPr lang="en-US" dirty="0">
                <a:latin typeface="Tahoma" charset="0"/>
              </a:rPr>
              <a:t> </a:t>
            </a:r>
            <a:r>
              <a:rPr lang="en-US" dirty="0" smtClean="0">
                <a:latin typeface="Tahoma" charset="0"/>
              </a:rPr>
              <a:t>(Schwartz, 2012)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7903"/>
            <a:ext cx="9144000" cy="42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3"/>
          <p:cNvSpPr txBox="1">
            <a:spLocks noGrp="1"/>
          </p:cNvSpPr>
          <p:nvPr>
            <p:ph type="title"/>
          </p:nvPr>
        </p:nvSpPr>
        <p:spPr>
          <a:xfrm>
            <a:off x="190500" y="0"/>
            <a:ext cx="8648700" cy="90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ym typeface="Palatino Linotype"/>
              </a:rPr>
              <a:t>Applications: </a:t>
            </a:r>
            <a:r>
              <a:rPr lang="en-US" sz="3200" dirty="0" err="1">
                <a:sym typeface="Palatino Linotype"/>
              </a:rPr>
              <a:t>PaperRobot</a:t>
            </a:r>
            <a:endParaRPr sz="3200" dirty="0">
              <a:sym typeface="Palatino Linotype"/>
            </a:endParaRPr>
          </a:p>
        </p:txBody>
      </p:sp>
      <p:sp>
        <p:nvSpPr>
          <p:cNvPr id="415" name="Google Shape;415;p73"/>
          <p:cNvSpPr txBox="1">
            <a:spLocks noGrp="1"/>
          </p:cNvSpPr>
          <p:nvPr>
            <p:ph type="sldNum" idx="4294967295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" y="1609530"/>
            <a:ext cx="9144000" cy="3716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9483" y="5307112"/>
            <a:ext cx="4462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Turing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passing</a:t>
            </a:r>
            <a:r>
              <a:rPr lang="de-DE" dirty="0" smtClean="0"/>
              <a:t> rate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30%</a:t>
            </a:r>
          </a:p>
        </p:txBody>
      </p:sp>
    </p:spTree>
    <p:extLst>
      <p:ext uri="{BB962C8B-B14F-4D97-AF65-F5344CB8AC3E}">
        <p14:creationId xmlns:p14="http://schemas.microsoft.com/office/powerpoint/2010/main" val="52618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ross-Media Knowledge Columbia RPI 2015 07 14 presented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19728</TotalTime>
  <Words>1386</Words>
  <Application>Microsoft Macintosh PowerPoint</Application>
  <PresentationFormat>On-screen Show (4:3)</PresentationFormat>
  <Paragraphs>241</Paragraphs>
  <Slides>40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Calibri</vt:lpstr>
      <vt:lpstr>Courier New</vt:lpstr>
      <vt:lpstr>Mangal</vt:lpstr>
      <vt:lpstr>MS PGothic</vt:lpstr>
      <vt:lpstr>Noto Sans Symbols</vt:lpstr>
      <vt:lpstr>Palatino</vt:lpstr>
      <vt:lpstr>Palatino Linotype</vt:lpstr>
      <vt:lpstr>SimSun</vt:lpstr>
      <vt:lpstr>Tahoma</vt:lpstr>
      <vt:lpstr>Times New Roman</vt:lpstr>
      <vt:lpstr>Wingdings</vt:lpstr>
      <vt:lpstr>Wingdings 3</vt:lpstr>
      <vt:lpstr>宋体</vt:lpstr>
      <vt:lpstr>Arial</vt:lpstr>
      <vt:lpstr>Office Theme</vt:lpstr>
      <vt:lpstr>1_Cross-Media Knowledge Columbia RPI 2015 07 14 presented</vt:lpstr>
      <vt:lpstr>Cross-lingual Structure Transfer for  Relation and Event Extraction </vt:lpstr>
      <vt:lpstr>Information Extraction as Information Network Construction</vt:lpstr>
      <vt:lpstr>Applications: Disaster Relief</vt:lpstr>
      <vt:lpstr>Applications: Event Tracking</vt:lpstr>
      <vt:lpstr>Applications: Entity Relation Tracking</vt:lpstr>
      <vt:lpstr>Applications: Intelligence Analysis</vt:lpstr>
      <vt:lpstr>Applications:  County-Level Moral Concerns</vt:lpstr>
      <vt:lpstr>Applications:  Ukraine Event and Moral Value Map</vt:lpstr>
      <vt:lpstr>Applications: PaperRobot</vt:lpstr>
      <vt:lpstr>Dilemma of Information Need vs.  Resource Constraint</vt:lpstr>
      <vt:lpstr>One Possible Solution: Share and Transfer</vt:lpstr>
      <vt:lpstr>Previous Work</vt:lpstr>
      <vt:lpstr>Toward more Structured Representations</vt:lpstr>
      <vt:lpstr>Cross-lingual Structure Transfer Learning</vt:lpstr>
      <vt:lpstr>Toward more Structured Representations</vt:lpstr>
      <vt:lpstr>Graph Convolutional Networks (GCN)  Encoder</vt:lpstr>
      <vt:lpstr>Application on Relation Extraction</vt:lpstr>
      <vt:lpstr>Application on Event Argument Extraction</vt:lpstr>
      <vt:lpstr>PowerPoint Presentation</vt:lpstr>
      <vt:lpstr>Data</vt:lpstr>
      <vt:lpstr>Overall Performance</vt:lpstr>
      <vt:lpstr>Ablation Study</vt:lpstr>
      <vt:lpstr>Comparison with Supervised Approach</vt:lpstr>
      <vt:lpstr>Comparison with Supervised Approach</vt:lpstr>
      <vt:lpstr>Comparison with Supervised Approach</vt:lpstr>
      <vt:lpstr>Comparison with Supervised Approach</vt:lpstr>
      <vt:lpstr>Which Types Benefit Most from  Cross-lingual Structure Transfer?</vt:lpstr>
      <vt:lpstr>Related Work</vt:lpstr>
      <vt:lpstr>Ongoing Work: Multimedia Common Space</vt:lpstr>
      <vt:lpstr>Ongoing Work: Cross-media Transfer Learning</vt:lpstr>
      <vt:lpstr>Ongoing Work: Cross-media Transfer Learning</vt:lpstr>
      <vt:lpstr>Example Output</vt:lpstr>
      <vt:lpstr>Some IE Demos</vt:lpstr>
      <vt:lpstr>Cross-lingual Entity Discovery and Linking for 282 Languages</vt:lpstr>
      <vt:lpstr>Cross-document Event Tracking</vt:lpstr>
      <vt:lpstr>Cross-document Entity Relation Tracking</vt:lpstr>
      <vt:lpstr>Disaster Relief</vt:lpstr>
      <vt:lpstr>Ukraine Event and Moral Value Map</vt:lpstr>
      <vt:lpstr>Event Recommendation</vt:lpstr>
      <vt:lpstr>Event Recommendation</vt:lpstr>
    </vt:vector>
  </TitlesOfParts>
  <Company>USC/ISI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knight</dc:creator>
  <cp:lastModifiedBy>Microsoft Office User</cp:lastModifiedBy>
  <cp:revision>1378</cp:revision>
  <dcterms:created xsi:type="dcterms:W3CDTF">2015-08-15T18:27:37Z</dcterms:created>
  <dcterms:modified xsi:type="dcterms:W3CDTF">2019-08-03T22:55:43Z</dcterms:modified>
</cp:coreProperties>
</file>